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23" r:id="rId12"/>
    <p:sldId id="268" r:id="rId13"/>
    <p:sldId id="32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21" r:id="rId35"/>
    <p:sldId id="291" r:id="rId36"/>
    <p:sldId id="292" r:id="rId37"/>
    <p:sldId id="32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8">
          <p15:clr>
            <a:srgbClr val="A4A3A4"/>
          </p15:clr>
        </p15:guide>
        <p15:guide id="2" pos="2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12"/>
    <p:restoredTop sz="86451"/>
  </p:normalViewPr>
  <p:slideViewPr>
    <p:cSldViewPr>
      <p:cViewPr varScale="1">
        <p:scale>
          <a:sx n="84" d="100"/>
          <a:sy n="84" d="100"/>
        </p:scale>
        <p:origin x="1200" y="176"/>
      </p:cViewPr>
      <p:guideLst>
        <p:guide orient="horz" pos="2988"/>
        <p:guide pos="2113"/>
      </p:guideLst>
    </p:cSldViewPr>
  </p:slideViewPr>
  <p:outlineViewPr>
    <p:cViewPr>
      <p:scale>
        <a:sx n="33" d="100"/>
        <a:sy n="33" d="100"/>
      </p:scale>
      <p:origin x="0" y="-54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051EA-7116-FD48-95CB-BE3C2339D8BA}" type="datetimeFigureOut">
              <a:rPr kumimoji="1" lang="zh-CN" altLang="en-US" smtClean="0"/>
              <a:t>2019/10/21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EC8B4-CA59-3A42-9198-08DF62B576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0C2F9-FC34-384D-BBC7-9C63C9DA2DC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7539" y="164274"/>
            <a:ext cx="5328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838657" y="2571515"/>
            <a:ext cx="4471670" cy="166199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2351" y="115125"/>
            <a:ext cx="655929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8657" y="2571515"/>
            <a:ext cx="4471670" cy="1561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5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0200" y="651831"/>
            <a:ext cx="4114800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Lecture</a:t>
            </a:r>
            <a:r>
              <a:rPr sz="5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 </a:t>
            </a:r>
            <a:r>
              <a:rPr sz="5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5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zh-CN" altLang="en-US" sz="5400" dirty="0">
                <a:solidFill>
                  <a:srgbClr val="CC3300"/>
                </a:solidFill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极几何</a:t>
            </a:r>
            <a:endParaRPr sz="5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75" y="222885"/>
            <a:ext cx="23806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0" dirty="0">
                <a:latin typeface="黑体" panose="02010609060101010101" charset="-122"/>
                <a:ea typeface="黑体" panose="02010609060101010101" charset="-122"/>
              </a:rPr>
              <a:t>极线的例子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1451729" y="2362200"/>
            <a:ext cx="265208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0955" y="2362200"/>
            <a:ext cx="263927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270" y="2545079"/>
            <a:ext cx="2618740" cy="137160"/>
          </a:xfrm>
          <a:custGeom>
            <a:avLst/>
            <a:gdLst/>
            <a:ahLst/>
            <a:cxnLst/>
            <a:rect l="l" t="t" r="r" b="b"/>
            <a:pathLst>
              <a:path w="2618740" h="137160">
                <a:moveTo>
                  <a:pt x="0" y="0"/>
                </a:moveTo>
                <a:lnTo>
                  <a:pt x="2618607" y="1371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270" y="3116579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0"/>
                </a:moveTo>
                <a:lnTo>
                  <a:pt x="2618607" y="6858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37338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076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9154" y="2556510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68580"/>
                </a:moveTo>
                <a:lnTo>
                  <a:pt x="261860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684" y="3059429"/>
            <a:ext cx="2656205" cy="91440"/>
          </a:xfrm>
          <a:custGeom>
            <a:avLst/>
            <a:gdLst/>
            <a:ahLst/>
            <a:cxnLst/>
            <a:rect l="l" t="t" r="r" b="b"/>
            <a:pathLst>
              <a:path w="2656204" h="91439">
                <a:moveTo>
                  <a:pt x="0" y="91440"/>
                </a:moveTo>
                <a:lnTo>
                  <a:pt x="26560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1624" y="372237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>
                <a:moveTo>
                  <a:pt x="0" y="0"/>
                </a:moveTo>
                <a:lnTo>
                  <a:pt x="2618607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854" y="258952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402" y="310387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6872" y="369824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9078" y="255523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3288" y="303530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3288" y="366395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4）极几何特例1：平行视图"/>
          <p:cNvSpPr txBox="1">
            <a:spLocks noGrp="1"/>
          </p:cNvSpPr>
          <p:nvPr>
            <p:ph type="title"/>
          </p:nvPr>
        </p:nvSpPr>
        <p:spPr>
          <a:xfrm>
            <a:off x="2274570" y="226695"/>
            <a:ext cx="459359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</a:p>
        </p:txBody>
      </p:sp>
      <p:sp>
        <p:nvSpPr>
          <p:cNvPr id="206" name="正文"/>
          <p:cNvSpPr txBox="1">
            <a:spLocks noGrp="1"/>
          </p:cNvSpPr>
          <p:nvPr>
            <p:ph type="body" idx="1"/>
          </p:nvPr>
        </p:nvSpPr>
        <p:spPr>
          <a:xfrm>
            <a:off x="1838657" y="2571515"/>
            <a:ext cx="4471670" cy="55399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" y="1395095"/>
            <a:ext cx="7231380" cy="36595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09" name="图4：当两个图像平面是平行的，那么这个极点e和e‘就位于无穷远处。注意，这些极线平行于每个图像平面的u轴。"/>
          <p:cNvSpPr txBox="1"/>
          <p:nvPr/>
        </p:nvSpPr>
        <p:spPr>
          <a:xfrm>
            <a:off x="1763201" y="5209568"/>
            <a:ext cx="5616328" cy="1162097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当两个图像平面是平行的，那么这个极点</a:t>
            </a:r>
            <a:r>
              <a:rPr sz="2400" dirty="0" err="1"/>
              <a:t>e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sz="2400" dirty="0" err="1"/>
              <a:t>e‘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就位于无穷远处。注意，这些极线平行于每个图像平面的u轴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647770"/>
            <a:ext cx="3581400" cy="220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0" y="640715"/>
            <a:ext cx="4673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  <a:endParaRPr lang="zh-CN" altLang="en-US" spc="-5"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574800"/>
            <a:ext cx="358140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5）极几何特例2：极点不变"/>
          <p:cNvSpPr txBox="1">
            <a:spLocks noGrp="1"/>
          </p:cNvSpPr>
          <p:nvPr>
            <p:ph type="title"/>
          </p:nvPr>
        </p:nvSpPr>
        <p:spPr>
          <a:xfrm>
            <a:off x="2108200" y="290195"/>
            <a:ext cx="492887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极几何特例2：极点不变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0" y="3702685"/>
            <a:ext cx="2374900" cy="212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60" y="1207770"/>
            <a:ext cx="2424430" cy="2319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" y="1207770"/>
            <a:ext cx="4814570" cy="38773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6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17" name="两幅图上极点的位置相同，极点称作FOE（focus of expansion）…"/>
          <p:cNvSpPr txBox="1"/>
          <p:nvPr/>
        </p:nvSpPr>
        <p:spPr>
          <a:xfrm>
            <a:off x="1366253" y="4731356"/>
            <a:ext cx="4002152" cy="1900761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/>
              <a:t>两幅图上极点的位置相同，极点称作FOE（focus</a:t>
            </a:r>
            <a:r>
              <a:rPr sz="2400" dirty="0"/>
              <a:t> of expansion）</a:t>
            </a:r>
            <a:r>
              <a:rPr lang="zh-CN" altLang="en-US" sz="2400" dirty="0"/>
              <a:t>。</a:t>
            </a:r>
            <a:r>
              <a:rPr sz="2400" dirty="0" err="1"/>
              <a:t>这种配置让我们得以通过单幅视图估计深度</a:t>
            </a:r>
            <a:r>
              <a:rPr sz="2400" dirty="0"/>
              <a:t>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5739574"/>
            <a:ext cx="88360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两个视图观察相同物体</a:t>
            </a:r>
            <a:endParaRPr lang="en-US" altLang="zh-CN" sz="2400" spc="-65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给定左视图上一点，如何在右视图上找到对应点？</a:t>
            </a:r>
            <a:endParaRPr sz="2400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6325" y="0"/>
            <a:ext cx="17608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9940" y="2306320"/>
            <a:ext cx="178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Where </a:t>
            </a:r>
            <a:r>
              <a:rPr sz="2400" spc="-8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is</a:t>
            </a:r>
            <a:r>
              <a:rPr sz="24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p’?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2362200"/>
            <a:ext cx="609600" cy="1150620"/>
          </a:xfrm>
          <a:custGeom>
            <a:avLst/>
            <a:gdLst/>
            <a:ahLst/>
            <a:cxnLst/>
            <a:rect l="l" t="t" r="r" b="b"/>
            <a:pathLst>
              <a:path w="609600" h="1150620">
                <a:moveTo>
                  <a:pt x="609600" y="0"/>
                </a:moveTo>
                <a:lnTo>
                  <a:pt x="0" y="115014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9830" y="161925"/>
            <a:ext cx="15093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charset="-122"/>
                <a:ea typeface="黑体" panose="02010609060101010101" charset="-122"/>
              </a:rPr>
              <a:t>极几何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2084" y="2797175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4"/>
                </a:lnTo>
                <a:lnTo>
                  <a:pt x="266311" y="2831303"/>
                </a:lnTo>
                <a:lnTo>
                  <a:pt x="2667026" y="1855497"/>
                </a:lnTo>
                <a:lnTo>
                  <a:pt x="2400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2084" y="2797174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5"/>
                </a:lnTo>
                <a:lnTo>
                  <a:pt x="266311" y="2831303"/>
                </a:lnTo>
                <a:lnTo>
                  <a:pt x="2667027" y="1855498"/>
                </a:lnTo>
                <a:lnTo>
                  <a:pt x="240071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1600200"/>
            <a:ext cx="2348865" cy="1927225"/>
          </a:xfrm>
          <a:custGeom>
            <a:avLst/>
            <a:gdLst/>
            <a:ahLst/>
            <a:cxnLst/>
            <a:rect l="l" t="t" r="r" b="b"/>
            <a:pathLst>
              <a:path w="2348865" h="1927225">
                <a:moveTo>
                  <a:pt x="148348" y="96780"/>
                </a:moveTo>
                <a:lnTo>
                  <a:pt x="88187" y="96780"/>
                </a:lnTo>
                <a:lnTo>
                  <a:pt x="2324630" y="1926887"/>
                </a:lnTo>
                <a:lnTo>
                  <a:pt x="2348759" y="1897401"/>
                </a:lnTo>
                <a:lnTo>
                  <a:pt x="148348" y="96780"/>
                </a:lnTo>
                <a:close/>
              </a:path>
              <a:path w="2348865" h="1927225">
                <a:moveTo>
                  <a:pt x="0" y="0"/>
                </a:moveTo>
                <a:lnTo>
                  <a:pt x="87108" y="194358"/>
                </a:lnTo>
                <a:lnTo>
                  <a:pt x="88187" y="96780"/>
                </a:lnTo>
                <a:lnTo>
                  <a:pt x="148348" y="96780"/>
                </a:lnTo>
                <a:lnTo>
                  <a:pt x="112316" y="67294"/>
                </a:lnTo>
                <a:lnTo>
                  <a:pt x="207751" y="469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26924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1081" y="20716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93214" y="54194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653" y="53860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315" y="186340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800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0" y="2007792"/>
                </a:lnTo>
                <a:lnTo>
                  <a:pt x="2357437" y="2597150"/>
                </a:lnTo>
                <a:lnTo>
                  <a:pt x="2357437" y="58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799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2357438" y="589360"/>
                </a:lnTo>
                <a:lnTo>
                  <a:pt x="2357438" y="2597150"/>
                </a:lnTo>
                <a:lnTo>
                  <a:pt x="0" y="20077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63825" y="39782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4000" y="53340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000" y="5334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0200" y="5334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5037" y="52212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250" y="41021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4932" y="3149600"/>
            <a:ext cx="2036232" cy="2252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14433" y="2925232"/>
            <a:ext cx="1295400" cy="2573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2156" y="4191000"/>
            <a:ext cx="1834514" cy="1143000"/>
          </a:xfrm>
          <a:custGeom>
            <a:avLst/>
            <a:gdLst/>
            <a:ahLst/>
            <a:cxnLst/>
            <a:rect l="l" t="t" r="r" b="b"/>
            <a:pathLst>
              <a:path w="1834514" h="1143000">
                <a:moveTo>
                  <a:pt x="1128887" y="0"/>
                </a:moveTo>
                <a:lnTo>
                  <a:pt x="0" y="1143000"/>
                </a:lnTo>
                <a:lnTo>
                  <a:pt x="1834443" y="1143000"/>
                </a:lnTo>
                <a:lnTo>
                  <a:pt x="1128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4191000"/>
            <a:ext cx="1905000" cy="1143000"/>
          </a:xfrm>
          <a:custGeom>
            <a:avLst/>
            <a:gdLst/>
            <a:ahLst/>
            <a:cxnLst/>
            <a:rect l="l" t="t" r="r" b="b"/>
            <a:pathLst>
              <a:path w="1905000" h="1143000">
                <a:moveTo>
                  <a:pt x="70555" y="1143000"/>
                </a:moveTo>
                <a:lnTo>
                  <a:pt x="1199444" y="0"/>
                </a:lnTo>
                <a:lnTo>
                  <a:pt x="1905000" y="1143000"/>
                </a:ln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3675" y="4246562"/>
            <a:ext cx="1062355" cy="1117600"/>
          </a:xfrm>
          <a:custGeom>
            <a:avLst/>
            <a:gdLst/>
            <a:ahLst/>
            <a:cxnLst/>
            <a:rect l="l" t="t" r="r" b="b"/>
            <a:pathLst>
              <a:path w="1062355" h="1117600">
                <a:moveTo>
                  <a:pt x="0" y="1117600"/>
                </a:moveTo>
                <a:lnTo>
                  <a:pt x="10620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9800" y="41846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5400" y="4183856"/>
            <a:ext cx="914400" cy="1639570"/>
          </a:xfrm>
          <a:custGeom>
            <a:avLst/>
            <a:gdLst/>
            <a:ahLst/>
            <a:cxnLst/>
            <a:rect l="l" t="t" r="r" b="b"/>
            <a:pathLst>
              <a:path w="914400" h="1639570">
                <a:moveTo>
                  <a:pt x="914400" y="0"/>
                </a:moveTo>
                <a:lnTo>
                  <a:pt x="0" y="163909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20593" y="2971800"/>
            <a:ext cx="674370" cy="1219200"/>
          </a:xfrm>
          <a:custGeom>
            <a:avLst/>
            <a:gdLst/>
            <a:ahLst/>
            <a:cxnLst/>
            <a:rect l="l" t="t" r="r" b="b"/>
            <a:pathLst>
              <a:path w="674370" h="1219200">
                <a:moveTo>
                  <a:pt x="673894" y="0"/>
                </a:moveTo>
                <a:lnTo>
                  <a:pt x="0" y="12192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4275" y="41227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1125" y="5283200"/>
            <a:ext cx="166688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3281" y="4110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12339" y="3754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925" y="38303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140" y="2081974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Epipolar 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76200">
            <a:solidFill>
              <a:srgbClr val="003B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03650" y="119380"/>
            <a:ext cx="15367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3703" y="2098219"/>
            <a:ext cx="2628265" cy="8280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570"/>
              </a:spcBef>
            </a:pPr>
            <a:r>
              <a:rPr sz="20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Epi</a:t>
            </a:r>
            <a:r>
              <a:rPr sz="18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polar </a:t>
            </a:r>
            <a:r>
              <a:rPr sz="18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400" spc="17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590290" y="118745"/>
            <a:ext cx="15436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089412" y="6069421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4]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05289" y="5096539"/>
            <a:ext cx="734060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7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3]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374139" y="935037"/>
            <a:ext cx="6078856" cy="3686359"/>
            <a:chOff x="1374139" y="935037"/>
            <a:chExt cx="6078856" cy="3686359"/>
          </a:xfrm>
        </p:grpSpPr>
        <p:sp>
          <p:nvSpPr>
            <p:cNvPr id="6" name="object 6"/>
            <p:cNvSpPr/>
            <p:nvPr/>
          </p:nvSpPr>
          <p:spPr>
            <a:xfrm>
              <a:off x="1962063" y="3035388"/>
              <a:ext cx="271145" cy="954405"/>
            </a:xfrm>
            <a:custGeom>
              <a:avLst/>
              <a:gdLst/>
              <a:ahLst/>
              <a:cxnLst/>
              <a:rect l="l" t="t" r="r" b="b"/>
              <a:pathLst>
                <a:path w="271144" h="954404">
                  <a:moveTo>
                    <a:pt x="227920" y="0"/>
                  </a:moveTo>
                  <a:lnTo>
                    <a:pt x="121500" y="133068"/>
                  </a:lnTo>
                  <a:lnTo>
                    <a:pt x="171175" y="143703"/>
                  </a:lnTo>
                  <a:lnTo>
                    <a:pt x="0" y="943146"/>
                  </a:lnTo>
                  <a:lnTo>
                    <a:pt x="49673" y="953782"/>
                  </a:lnTo>
                  <a:lnTo>
                    <a:pt x="220849" y="154339"/>
                  </a:lnTo>
                  <a:lnTo>
                    <a:pt x="267777" y="154339"/>
                  </a:lnTo>
                  <a:lnTo>
                    <a:pt x="227920" y="0"/>
                  </a:lnTo>
                  <a:close/>
                </a:path>
                <a:path w="271144" h="954404">
                  <a:moveTo>
                    <a:pt x="267777" y="154339"/>
                  </a:moveTo>
                  <a:lnTo>
                    <a:pt x="220849" y="154339"/>
                  </a:lnTo>
                  <a:lnTo>
                    <a:pt x="270523" y="164975"/>
                  </a:lnTo>
                  <a:lnTo>
                    <a:pt x="267777" y="15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1250" y="3728919"/>
              <a:ext cx="822325" cy="266700"/>
            </a:xfrm>
            <a:custGeom>
              <a:avLst/>
              <a:gdLst/>
              <a:ahLst/>
              <a:cxnLst/>
              <a:rect l="l" t="t" r="r" b="b"/>
              <a:pathLst>
                <a:path w="822325" h="266700">
                  <a:moveTo>
                    <a:pt x="655610" y="0"/>
                  </a:moveTo>
                  <a:lnTo>
                    <a:pt x="667984" y="49269"/>
                  </a:lnTo>
                  <a:lnTo>
                    <a:pt x="0" y="217039"/>
                  </a:lnTo>
                  <a:lnTo>
                    <a:pt x="12373" y="266308"/>
                  </a:lnTo>
                  <a:lnTo>
                    <a:pt x="680359" y="98539"/>
                  </a:lnTo>
                  <a:lnTo>
                    <a:pt x="750088" y="98539"/>
                  </a:lnTo>
                  <a:lnTo>
                    <a:pt x="821980" y="36780"/>
                  </a:lnTo>
                  <a:lnTo>
                    <a:pt x="655610" y="0"/>
                  </a:lnTo>
                  <a:close/>
                </a:path>
                <a:path w="822325" h="266700">
                  <a:moveTo>
                    <a:pt x="750088" y="98539"/>
                  </a:moveTo>
                  <a:lnTo>
                    <a:pt x="680359" y="98539"/>
                  </a:lnTo>
                  <a:lnTo>
                    <a:pt x="692734" y="147808"/>
                  </a:lnTo>
                  <a:lnTo>
                    <a:pt x="750088" y="98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1582" y="3959015"/>
              <a:ext cx="955675" cy="271145"/>
            </a:xfrm>
            <a:custGeom>
              <a:avLst/>
              <a:gdLst/>
              <a:ahLst/>
              <a:cxnLst/>
              <a:rect l="l" t="t" r="r" b="b"/>
              <a:pathLst>
                <a:path w="955675" h="271145">
                  <a:moveTo>
                    <a:pt x="10634" y="0"/>
                  </a:moveTo>
                  <a:lnTo>
                    <a:pt x="0" y="49673"/>
                  </a:lnTo>
                  <a:lnTo>
                    <a:pt x="800994" y="221180"/>
                  </a:lnTo>
                  <a:lnTo>
                    <a:pt x="790357" y="270854"/>
                  </a:lnTo>
                  <a:lnTo>
                    <a:pt x="955334" y="228250"/>
                  </a:lnTo>
                  <a:lnTo>
                    <a:pt x="884379" y="171505"/>
                  </a:lnTo>
                  <a:lnTo>
                    <a:pt x="811630" y="171505"/>
                  </a:lnTo>
                  <a:lnTo>
                    <a:pt x="10634" y="0"/>
                  </a:lnTo>
                  <a:close/>
                </a:path>
                <a:path w="955675" h="271145">
                  <a:moveTo>
                    <a:pt x="822266" y="121832"/>
                  </a:moveTo>
                  <a:lnTo>
                    <a:pt x="811630" y="171505"/>
                  </a:lnTo>
                  <a:lnTo>
                    <a:pt x="884379" y="171505"/>
                  </a:lnTo>
                  <a:lnTo>
                    <a:pt x="822266" y="121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621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7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09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939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38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01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72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75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10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3741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288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1442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509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433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433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12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240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64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482464" y="4047172"/>
              <a:ext cx="65087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282920" y="3111879"/>
              <a:ext cx="2136775" cy="578485"/>
            </a:xfrm>
            <a:custGeom>
              <a:avLst/>
              <a:gdLst/>
              <a:ahLst/>
              <a:cxnLst/>
              <a:rect l="l" t="t" r="r" b="b"/>
              <a:pathLst>
                <a:path w="2136775" h="578485">
                  <a:moveTo>
                    <a:pt x="6159" y="0"/>
                  </a:moveTo>
                  <a:lnTo>
                    <a:pt x="0" y="24640"/>
                  </a:lnTo>
                  <a:lnTo>
                    <a:pt x="2063630" y="540548"/>
                  </a:lnTo>
                  <a:lnTo>
                    <a:pt x="2017297" y="554027"/>
                  </a:lnTo>
                  <a:lnTo>
                    <a:pt x="2013424" y="561075"/>
                  </a:lnTo>
                  <a:lnTo>
                    <a:pt x="2017344" y="574545"/>
                  </a:lnTo>
                  <a:lnTo>
                    <a:pt x="2024391" y="578416"/>
                  </a:lnTo>
                  <a:lnTo>
                    <a:pt x="2136736" y="545734"/>
                  </a:lnTo>
                  <a:lnTo>
                    <a:pt x="2106163" y="515907"/>
                  </a:lnTo>
                  <a:lnTo>
                    <a:pt x="2069791" y="515907"/>
                  </a:lnTo>
                  <a:lnTo>
                    <a:pt x="6159" y="0"/>
                  </a:lnTo>
                  <a:close/>
                </a:path>
                <a:path w="2136775" h="578485">
                  <a:moveTo>
                    <a:pt x="2052988" y="464028"/>
                  </a:moveTo>
                  <a:lnTo>
                    <a:pt x="2044947" y="464127"/>
                  </a:lnTo>
                  <a:lnTo>
                    <a:pt x="2035152" y="474169"/>
                  </a:lnTo>
                  <a:lnTo>
                    <a:pt x="2035251" y="482210"/>
                  </a:lnTo>
                  <a:lnTo>
                    <a:pt x="2069791" y="515907"/>
                  </a:lnTo>
                  <a:lnTo>
                    <a:pt x="2106163" y="515907"/>
                  </a:lnTo>
                  <a:lnTo>
                    <a:pt x="2052988" y="4640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03246" y="1523941"/>
              <a:ext cx="118110" cy="1600835"/>
            </a:xfrm>
            <a:custGeom>
              <a:avLst/>
              <a:gdLst/>
              <a:ahLst/>
              <a:cxnLst/>
              <a:rect l="l" t="t" r="r" b="b"/>
              <a:pathLst>
                <a:path w="118110" h="16008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600258"/>
                  </a:lnTo>
                  <a:lnTo>
                    <a:pt x="71653" y="1600258"/>
                  </a:lnTo>
                  <a:lnTo>
                    <a:pt x="71654" y="72180"/>
                  </a:lnTo>
                  <a:close/>
                </a:path>
                <a:path w="118110" h="16008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6008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498340" y="3377374"/>
              <a:ext cx="1504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076449" y="1298384"/>
              <a:ext cx="14033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12287" y="4724400"/>
                <a:ext cx="1860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4634865"/>
                <a:ext cx="3089910" cy="767080"/>
              </a:xfrm>
              <a:prstGeom prst="rect">
                <a:avLst/>
              </a:prstGeom>
              <a:blipFill rotWithShape="1">
                <a:blip r:embed="rId5"/>
                <a:stretch>
                  <a:fillRect r="-984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0994" y="4940181"/>
                <a:ext cx="28054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30" y="4707890"/>
                <a:ext cx="3773805" cy="6210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82465" y="4047490"/>
            <a:ext cx="6953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21662" y="239400"/>
            <a:ext cx="4015104" cy="10915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694055" algn="ctr">
              <a:lnSpc>
                <a:spcPct val="100000"/>
              </a:lnSpc>
              <a:spcBef>
                <a:spcPts val="575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br>
              <a:rPr lang="en-US" altLang="zh-CN" sz="2800" spc="75" dirty="0"/>
            </a:br>
            <a:endParaRPr sz="2800" dirty="0"/>
          </a:p>
        </p:txBody>
      </p:sp>
      <p:sp>
        <p:nvSpPr>
          <p:cNvPr id="27" name="object 27"/>
          <p:cNvSpPr txBox="1"/>
          <p:nvPr/>
        </p:nvSpPr>
        <p:spPr>
          <a:xfrm>
            <a:off x="3511952" y="4876800"/>
            <a:ext cx="2203450" cy="52091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1940" marR="44450">
              <a:lnSpc>
                <a:spcPct val="101000"/>
              </a:lnSpc>
              <a:spcBef>
                <a:spcPts val="280"/>
              </a:spcBef>
              <a:tabLst>
                <a:tab pos="1038860" algn="l"/>
                <a:tab pos="147574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K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 = </a:t>
            </a:r>
            <a:r>
              <a:rPr sz="1600" spc="75" dirty="0">
                <a:latin typeface="Arial Unicode MS" panose="020B0604020202020204" charset="-122"/>
                <a:cs typeface="Arial Unicode MS" panose="020B0604020202020204" charset="-122"/>
              </a:rPr>
              <a:t>K’	</a:t>
            </a:r>
            <a:r>
              <a:rPr lang="zh-CN" altLang="en-US" sz="1600" spc="35" dirty="0">
                <a:latin typeface="Arial Unicode MS" panose="020B0604020202020204" charset="-122"/>
                <a:cs typeface="Arial Unicode MS" panose="020B0604020202020204" charset="-122"/>
              </a:rPr>
              <a:t>已知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(canonical 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cameras)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0772" y="5638733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3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0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1" y="200539"/>
                </a:lnTo>
                <a:lnTo>
                  <a:pt x="114390" y="195490"/>
                </a:lnTo>
                <a:lnTo>
                  <a:pt x="103820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3" y="232678"/>
                </a:lnTo>
                <a:lnTo>
                  <a:pt x="72714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9778" y="5639527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2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1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2" y="200539"/>
                </a:lnTo>
                <a:lnTo>
                  <a:pt x="114390" y="195490"/>
                </a:lnTo>
                <a:lnTo>
                  <a:pt x="103821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2" y="232678"/>
                </a:lnTo>
                <a:lnTo>
                  <a:pt x="72715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898139" y="62729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5]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47023" y="61205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6]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7142" y="4960415"/>
                <a:ext cx="2141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5" y="4876800"/>
                <a:ext cx="2359660" cy="5765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46156" y="4960415"/>
                <a:ext cx="2900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45" y="4876800"/>
                <a:ext cx="3427095" cy="545465"/>
              </a:xfrm>
              <a:prstGeom prst="rect">
                <a:avLst/>
              </a:prstGeom>
              <a:blipFill rotWithShape="1">
                <a:blip r:embed="rId8"/>
                <a:stretch>
                  <a:fillRect r="-42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48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𝑐𝑎𝑛𝑜𝑛𝑖𝑐𝑎𝑙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52442" y="136617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84605" y="228600"/>
            <a:ext cx="6574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两个摄像机之间的空间关系</a:t>
            </a:r>
            <a:r>
              <a:rPr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R,</a:t>
            </a:r>
            <a:r>
              <a:rPr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000" y="3667823"/>
            <a:ext cx="728218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Camera</a:t>
            </a:r>
            <a:r>
              <a:rPr sz="2400" spc="5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  <a:p>
            <a:pPr marL="12700" marR="5080">
              <a:spcBef>
                <a:spcPts val="1025"/>
              </a:spcBef>
            </a:pPr>
            <a:r>
              <a:rPr lang="en-US" altLang="zh-CN"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T 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= </a:t>
            </a:r>
            <a:r>
              <a:rPr lang="en-US" altLang="zh-CN"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O</a:t>
            </a:r>
            <a:r>
              <a:rPr lang="en-US" altLang="zh-CN" sz="2400" b="1" baseline="-200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2 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在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1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号摄像机参考系下</a:t>
            </a: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R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是旋转矩阵</a:t>
            </a:r>
            <a:r>
              <a:rPr sz="2400" spc="-10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 </a:t>
            </a:r>
            <a:endParaRPr lang="en-US" altLang="zh-CN" sz="2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lang="en-US" altLang="zh-CN"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2</a:t>
            </a:r>
            <a:r>
              <a:rPr lang="zh-CN" altLang="en-US"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号摄像机下的</a:t>
            </a:r>
            <a:r>
              <a:rPr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与</a:t>
            </a:r>
            <a:r>
              <a:rPr lang="en-US" altLang="zh-CN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1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号摄像机中的</a:t>
            </a:r>
            <a:r>
              <a:rPr sz="2400" b="1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R </a:t>
            </a:r>
            <a:r>
              <a:rPr sz="2400" b="1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Heiti SC Medium" pitchFamily="2" charset="-128"/>
                <a:ea typeface="Heiti SC Medium" pitchFamily="2" charset="-128"/>
                <a:cs typeface="Calibri" panose="020F0502020204030204"/>
              </a:rPr>
              <a:t>相等</a:t>
            </a:r>
            <a:endParaRPr sz="2400" dirty="0">
              <a:latin typeface="Heiti SC Medium" pitchFamily="2" charset="-128"/>
              <a:ea typeface="Heiti SC Medium" pitchFamily="2" charset="-128"/>
              <a:cs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07181" y="1219200"/>
            <a:ext cx="4152214" cy="3226330"/>
            <a:chOff x="2130525" y="1402817"/>
            <a:chExt cx="4152214" cy="3226330"/>
          </a:xfrm>
        </p:grpSpPr>
        <p:sp>
          <p:nvSpPr>
            <p:cNvPr id="2" name="object 2"/>
            <p:cNvSpPr/>
            <p:nvPr/>
          </p:nvSpPr>
          <p:spPr>
            <a:xfrm>
              <a:off x="2130525" y="3151614"/>
              <a:ext cx="152400" cy="1401445"/>
            </a:xfrm>
            <a:custGeom>
              <a:avLst/>
              <a:gdLst/>
              <a:ahLst/>
              <a:cxnLst/>
              <a:rect l="l" t="t" r="r" b="b"/>
              <a:pathLst>
                <a:path w="152400" h="1401445">
                  <a:moveTo>
                    <a:pt x="101600" y="152400"/>
                  </a:moveTo>
                  <a:lnTo>
                    <a:pt x="50800" y="152400"/>
                  </a:lnTo>
                  <a:lnTo>
                    <a:pt x="50800" y="1401333"/>
                  </a:lnTo>
                  <a:lnTo>
                    <a:pt x="101600" y="1401333"/>
                  </a:lnTo>
                  <a:lnTo>
                    <a:pt x="101600" y="152400"/>
                  </a:lnTo>
                  <a:close/>
                </a:path>
                <a:path w="152400" h="1401445">
                  <a:moveTo>
                    <a:pt x="76201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206725" y="4476747"/>
              <a:ext cx="1403985" cy="152400"/>
            </a:xfrm>
            <a:custGeom>
              <a:avLst/>
              <a:gdLst/>
              <a:ahLst/>
              <a:cxnLst/>
              <a:rect l="l" t="t" r="r" b="b"/>
              <a:pathLst>
                <a:path w="1403985" h="152400">
                  <a:moveTo>
                    <a:pt x="1251226" y="0"/>
                  </a:moveTo>
                  <a:lnTo>
                    <a:pt x="1251226" y="5080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1251226" y="101600"/>
                  </a:lnTo>
                  <a:lnTo>
                    <a:pt x="1251226" y="152400"/>
                  </a:lnTo>
                  <a:lnTo>
                    <a:pt x="1403626" y="76200"/>
                  </a:lnTo>
                  <a:lnTo>
                    <a:pt x="1251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25871" y="1723304"/>
              <a:ext cx="423545" cy="1360170"/>
            </a:xfrm>
            <a:custGeom>
              <a:avLst/>
              <a:gdLst/>
              <a:ahLst/>
              <a:cxnLst/>
              <a:rect l="l" t="t" r="r" b="b"/>
              <a:pathLst>
                <a:path w="423545" h="1360170">
                  <a:moveTo>
                    <a:pt x="101662" y="153758"/>
                  </a:moveTo>
                  <a:lnTo>
                    <a:pt x="49051" y="153758"/>
                  </a:lnTo>
                  <a:lnTo>
                    <a:pt x="374002" y="1359678"/>
                  </a:lnTo>
                  <a:lnTo>
                    <a:pt x="423053" y="1346461"/>
                  </a:lnTo>
                  <a:lnTo>
                    <a:pt x="101662" y="153758"/>
                  </a:lnTo>
                  <a:close/>
                </a:path>
                <a:path w="423545" h="1360170">
                  <a:moveTo>
                    <a:pt x="33924" y="0"/>
                  </a:moveTo>
                  <a:lnTo>
                    <a:pt x="0" y="166977"/>
                  </a:lnTo>
                  <a:lnTo>
                    <a:pt x="49051" y="153758"/>
                  </a:lnTo>
                  <a:lnTo>
                    <a:pt x="101662" y="153758"/>
                  </a:lnTo>
                  <a:lnTo>
                    <a:pt x="98101" y="140542"/>
                  </a:lnTo>
                  <a:lnTo>
                    <a:pt x="147151" y="127325"/>
                  </a:lnTo>
                  <a:lnTo>
                    <a:pt x="3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17791" y="2677248"/>
              <a:ext cx="1362075" cy="424180"/>
            </a:xfrm>
            <a:custGeom>
              <a:avLst/>
              <a:gdLst/>
              <a:ahLst/>
              <a:cxnLst/>
              <a:rect l="l" t="t" r="r" b="b"/>
              <a:pathLst>
                <a:path w="1362075" h="424180">
                  <a:moveTo>
                    <a:pt x="1194916" y="0"/>
                  </a:moveTo>
                  <a:lnTo>
                    <a:pt x="1208133" y="49049"/>
                  </a:lnTo>
                  <a:lnTo>
                    <a:pt x="0" y="374600"/>
                  </a:lnTo>
                  <a:lnTo>
                    <a:pt x="13218" y="423650"/>
                  </a:lnTo>
                  <a:lnTo>
                    <a:pt x="1221351" y="98101"/>
                  </a:lnTo>
                  <a:lnTo>
                    <a:pt x="1289724" y="98101"/>
                  </a:lnTo>
                  <a:lnTo>
                    <a:pt x="1361893" y="33922"/>
                  </a:lnTo>
                  <a:lnTo>
                    <a:pt x="1194916" y="0"/>
                  </a:lnTo>
                  <a:close/>
                </a:path>
                <a:path w="1362075" h="424180">
                  <a:moveTo>
                    <a:pt x="1289724" y="98101"/>
                  </a:moveTo>
                  <a:lnTo>
                    <a:pt x="1221351" y="98101"/>
                  </a:lnTo>
                  <a:lnTo>
                    <a:pt x="1234568" y="147151"/>
                  </a:lnTo>
                  <a:lnTo>
                    <a:pt x="1289724" y="98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0398" y="3114913"/>
              <a:ext cx="2509520" cy="1449070"/>
            </a:xfrm>
            <a:custGeom>
              <a:avLst/>
              <a:gdLst/>
              <a:ahLst/>
              <a:cxnLst/>
              <a:rect l="l" t="t" r="r" b="b"/>
              <a:pathLst>
                <a:path w="2509520" h="1449070">
                  <a:moveTo>
                    <a:pt x="2509067" y="0"/>
                  </a:moveTo>
                  <a:lnTo>
                    <a:pt x="2424015" y="4927"/>
                  </a:lnTo>
                  <a:lnTo>
                    <a:pt x="2436670" y="26950"/>
                  </a:lnTo>
                  <a:lnTo>
                    <a:pt x="0" y="1427022"/>
                  </a:lnTo>
                  <a:lnTo>
                    <a:pt x="12654" y="1449045"/>
                  </a:lnTo>
                  <a:lnTo>
                    <a:pt x="2449324" y="48975"/>
                  </a:lnTo>
                  <a:lnTo>
                    <a:pt x="2476585" y="48975"/>
                  </a:lnTo>
                  <a:lnTo>
                    <a:pt x="2509067" y="0"/>
                  </a:lnTo>
                  <a:close/>
                </a:path>
                <a:path w="2509520" h="1449070">
                  <a:moveTo>
                    <a:pt x="2476585" y="48975"/>
                  </a:moveTo>
                  <a:lnTo>
                    <a:pt x="2449324" y="48975"/>
                  </a:lnTo>
                  <a:lnTo>
                    <a:pt x="2461978" y="70998"/>
                  </a:lnTo>
                  <a:lnTo>
                    <a:pt x="2476585" y="489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552497" y="3032347"/>
              <a:ext cx="21590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b="1" spc="-220" dirty="0">
                  <a:latin typeface="Arial" panose="020B0604020202020204"/>
                  <a:cs typeface="Arial" panose="020B0604020202020204"/>
                </a:rPr>
                <a:t>T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788206" y="3096695"/>
              <a:ext cx="489584" cy="2975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2775" baseline="-200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24400" y="1920933"/>
              <a:ext cx="1090930" cy="1120775"/>
            </a:xfrm>
            <a:custGeom>
              <a:avLst/>
              <a:gdLst/>
              <a:ahLst/>
              <a:cxnLst/>
              <a:rect l="l" t="t" r="r" b="b"/>
              <a:pathLst>
                <a:path w="1090929" h="1120775">
                  <a:moveTo>
                    <a:pt x="0" y="1120587"/>
                  </a:moveTo>
                  <a:lnTo>
                    <a:pt x="109089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9096" y="184632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943014" y="1402817"/>
              <a:ext cx="33972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215" dirty="0">
                  <a:latin typeface="Arial" panose="020B0604020202020204"/>
                  <a:cs typeface="Arial" panose="020B0604020202020204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5602" y="1503984"/>
              <a:ext cx="140906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" dirty="0">
                  <a:latin typeface="Arial Unicode MS" panose="020B0604020202020204" charset="-122"/>
                  <a:cs typeface="Arial Unicode MS" panose="020B0604020202020204" charset="-122"/>
                </a:rPr>
                <a:t>Camera</a:t>
              </a: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14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D51786D-E20B-B743-A9EB-14E74F5C4D48}"/>
              </a:ext>
            </a:extLst>
          </p:cNvPr>
          <p:cNvSpPr txBox="1"/>
          <p:nvPr/>
        </p:nvSpPr>
        <p:spPr>
          <a:xfrm>
            <a:off x="3203438" y="3969964"/>
            <a:ext cx="49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24B25B-30D3-8A42-A5AD-4AE2F8A63DCE}"/>
              </a:ext>
            </a:extLst>
          </p:cNvPr>
          <p:cNvSpPr txBox="1"/>
          <p:nvPr/>
        </p:nvSpPr>
        <p:spPr>
          <a:xfrm>
            <a:off x="6968836" y="2992582"/>
            <a:ext cx="5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1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172" baseline="-20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baseline="-20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39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07340" y="1219200"/>
            <a:ext cx="7252335" cy="2985770"/>
            <a:chOff x="307340" y="1219200"/>
            <a:chExt cx="7252335" cy="2985770"/>
          </a:xfrm>
        </p:grpSpPr>
        <p:sp>
          <p:nvSpPr>
            <p:cNvPr id="3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37098"/>
              </p:ext>
            </p:extLst>
          </p:nvPr>
        </p:nvGraphicFramePr>
        <p:xfrm>
          <a:off x="0" y="4506215"/>
          <a:ext cx="9144000" cy="2031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905"/>
                        </a:spcBef>
                        <a:tabLst>
                          <a:tab pos="4119245" algn="l"/>
                          <a:tab pos="4485005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标定装置</a:t>
                      </a:r>
                      <a:r>
                        <a:rPr sz="2400" spc="6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摄像机的位置、姿态、</a:t>
                      </a:r>
                      <a:r>
                        <a:rPr lang="zh-CN" altLang="en-US" sz="2400" spc="6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内参数</a:t>
                      </a:r>
                      <a:r>
                        <a:rPr sz="2400" spc="100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 </a:t>
                      </a:r>
                      <a:r>
                        <a:rPr sz="2400" spc="-1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K</a:t>
                      </a:r>
                      <a:endParaRPr sz="2400" dirty="0">
                        <a:latin typeface="黑体" panose="02010609060101010101" charset="-122"/>
                        <a:ea typeface="黑体" panose="02010609060101010101" charset="-122"/>
                        <a:cs typeface="Arial Unicode MS" panose="020B0604020202020204" charset="-122"/>
                      </a:endParaRPr>
                    </a:p>
                  </a:txBody>
                  <a:tcPr marL="0" marR="0" marT="1149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1240"/>
                        </a:spcBef>
                        <a:tabLst>
                          <a:tab pos="4115435" algn="l"/>
                          <a:tab pos="4480560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无穷远处的点和线</a:t>
                      </a:r>
                      <a:r>
                        <a:rPr lang="en-US" altLang="zh-CN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+</a:t>
                      </a: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线、面</a:t>
                      </a:r>
                      <a:r>
                        <a:rPr sz="2400" spc="2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baseline="-420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baseline="-4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3600" spc="-30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从场景恢复结构和摄像机内参数</a:t>
                      </a:r>
                      <a:r>
                        <a:rPr sz="3600" spc="232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3600" spc="-15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K</a:t>
                      </a:r>
                      <a:endParaRPr lang="zh-CN" altLang="en-US" sz="3600" baseline="-420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3327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的垂直关系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57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5178425" algn="l"/>
                        </a:tabLst>
                      </a:pPr>
                      <a:r>
                        <a:rPr lang="zh-CN" altLang="en-US" sz="2400" spc="25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场景信息</a:t>
                      </a:r>
                      <a:r>
                        <a:rPr lang="zh-CN" altLang="en-US" sz="2400" spc="3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（点对应关系，线、面几何等等）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3638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825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3157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3774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3362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2512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5475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5375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1733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8837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9100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2637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75714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0390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778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2515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4962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44962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2775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5625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8025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84040" y="4047490"/>
            <a:ext cx="7658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77565" y="167640"/>
            <a:ext cx="17722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0483" y="5510974"/>
            <a:ext cx="356107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Arial Unicode MS" panose="020B0604020202020204" charset="-122"/>
                <a:cs typeface="Arial Unicode MS" panose="020B0604020202020204" charset="-122"/>
              </a:rPr>
              <a:t>垂直于极平面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2927" y="3047907"/>
            <a:ext cx="702945" cy="882650"/>
          </a:xfrm>
          <a:custGeom>
            <a:avLst/>
            <a:gdLst/>
            <a:ahLst/>
            <a:cxnLst/>
            <a:rect l="l" t="t" r="r" b="b"/>
            <a:pathLst>
              <a:path w="702944" h="882650">
                <a:moveTo>
                  <a:pt x="134026" y="129129"/>
                </a:moveTo>
                <a:lnTo>
                  <a:pt x="69363" y="129129"/>
                </a:lnTo>
                <a:lnTo>
                  <a:pt x="662743" y="882582"/>
                </a:lnTo>
                <a:lnTo>
                  <a:pt x="702652" y="851152"/>
                </a:lnTo>
                <a:lnTo>
                  <a:pt x="134026" y="129129"/>
                </a:lnTo>
                <a:close/>
              </a:path>
              <a:path w="702944" h="882650">
                <a:moveTo>
                  <a:pt x="0" y="0"/>
                </a:moveTo>
                <a:lnTo>
                  <a:pt x="30484" y="217854"/>
                </a:lnTo>
                <a:lnTo>
                  <a:pt x="59159" y="239490"/>
                </a:lnTo>
                <a:lnTo>
                  <a:pt x="68673" y="236143"/>
                </a:lnTo>
                <a:lnTo>
                  <a:pt x="75915" y="229633"/>
                </a:lnTo>
                <a:lnTo>
                  <a:pt x="80187" y="220882"/>
                </a:lnTo>
                <a:lnTo>
                  <a:pt x="80793" y="210814"/>
                </a:lnTo>
                <a:lnTo>
                  <a:pt x="69363" y="129129"/>
                </a:lnTo>
                <a:lnTo>
                  <a:pt x="134026" y="129129"/>
                </a:lnTo>
                <a:lnTo>
                  <a:pt x="109273" y="97698"/>
                </a:lnTo>
                <a:lnTo>
                  <a:pt x="219390" y="97698"/>
                </a:lnTo>
                <a:lnTo>
                  <a:pt x="218619" y="94208"/>
                </a:lnTo>
                <a:lnTo>
                  <a:pt x="213105" y="86182"/>
                </a:lnTo>
                <a:lnTo>
                  <a:pt x="204640" y="80698"/>
                </a:lnTo>
                <a:lnTo>
                  <a:pt x="0" y="0"/>
                </a:lnTo>
                <a:close/>
              </a:path>
              <a:path w="702944" h="882650">
                <a:moveTo>
                  <a:pt x="219390" y="97698"/>
                </a:moveTo>
                <a:lnTo>
                  <a:pt x="109273" y="97698"/>
                </a:lnTo>
                <a:lnTo>
                  <a:pt x="186004" y="127957"/>
                </a:lnTo>
                <a:lnTo>
                  <a:pt x="195934" y="129727"/>
                </a:lnTo>
                <a:lnTo>
                  <a:pt x="205441" y="127625"/>
                </a:lnTo>
                <a:lnTo>
                  <a:pt x="213467" y="122111"/>
                </a:lnTo>
                <a:lnTo>
                  <a:pt x="218951" y="113645"/>
                </a:lnTo>
                <a:lnTo>
                  <a:pt x="220721" y="103716"/>
                </a:lnTo>
                <a:lnTo>
                  <a:pt x="219390" y="976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5810" y="4958080"/>
            <a:ext cx="6164580" cy="380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87" dirty="0">
                <a:latin typeface="Arial Unicode MS" panose="020B0604020202020204" charset="-122"/>
                <a:cs typeface="Arial Unicode MS" panose="020B0604020202020204" charset="-122"/>
              </a:rPr>
              <a:t>p’ </a:t>
            </a:r>
            <a:r>
              <a:rPr lang="zh-CN" altLang="en-US" sz="2400" spc="15" dirty="0">
                <a:latin typeface="Arial Unicode MS" panose="020B0604020202020204" charset="-122"/>
                <a:cs typeface="Arial Unicode MS" panose="020B0604020202020204" charset="-122"/>
              </a:rPr>
              <a:t>在第一个摄像机坐标系下的坐标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R p</a:t>
            </a:r>
            <a:r>
              <a:rPr lang="en-US" sz="2400" i="1" spc="-5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T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35504" y="616244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7]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×(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𝑅𝑝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′)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blipFill rotWithShape="1">
                <a:blip r:embed="rId6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665" y="309880"/>
            <a:ext cx="18046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90" dirty="0">
                <a:latin typeface="黑体" panose="02010609060101010101" charset="-122"/>
                <a:ea typeface="黑体" panose="02010609060101010101" charset="-122"/>
              </a:rPr>
              <a:t>矩阵叉乘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3662" y="1302405"/>
            <a:ext cx="7696200" cy="2362200"/>
          </a:xfrm>
          <a:custGeom>
            <a:avLst/>
            <a:gdLst/>
            <a:ahLst/>
            <a:cxnLst/>
            <a:rect l="l" t="t" r="r" b="b"/>
            <a:pathLst>
              <a:path w="7696200" h="2362200">
                <a:moveTo>
                  <a:pt x="0" y="2362200"/>
                </a:moveTo>
                <a:lnTo>
                  <a:pt x="7696200" y="2362200"/>
                </a:lnTo>
                <a:lnTo>
                  <a:pt x="76962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867400" y="4953000"/>
            <a:ext cx="15240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1524000" y="0"/>
                </a:lnTo>
                <a:lnTo>
                  <a:pt x="1524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522345" y="109855"/>
            <a:ext cx="15271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pc="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97939" y="935037"/>
            <a:ext cx="6078856" cy="3686359"/>
            <a:chOff x="1297939" y="935037"/>
            <a:chExt cx="6078856" cy="3686359"/>
          </a:xfrm>
        </p:grpSpPr>
        <p:sp>
          <p:nvSpPr>
            <p:cNvPr id="2" name="object 2"/>
            <p:cNvSpPr/>
            <p:nvPr/>
          </p:nvSpPr>
          <p:spPr>
            <a:xfrm>
              <a:off x="1873444" y="3014751"/>
              <a:ext cx="304800" cy="956944"/>
            </a:xfrm>
            <a:custGeom>
              <a:avLst/>
              <a:gdLst/>
              <a:ahLst/>
              <a:cxnLst/>
              <a:rect l="l" t="t" r="r" b="b"/>
              <a:pathLst>
                <a:path w="304800" h="956945">
                  <a:moveTo>
                    <a:pt x="240339" y="0"/>
                  </a:moveTo>
                  <a:lnTo>
                    <a:pt x="80711" y="199602"/>
                  </a:lnTo>
                  <a:lnTo>
                    <a:pt x="155221" y="215555"/>
                  </a:lnTo>
                  <a:lnTo>
                    <a:pt x="0" y="940485"/>
                  </a:lnTo>
                  <a:lnTo>
                    <a:pt x="74512" y="956440"/>
                  </a:lnTo>
                  <a:lnTo>
                    <a:pt x="229732" y="231510"/>
                  </a:lnTo>
                  <a:lnTo>
                    <a:pt x="300123" y="231510"/>
                  </a:lnTo>
                  <a:lnTo>
                    <a:pt x="240339" y="0"/>
                  </a:lnTo>
                  <a:close/>
                </a:path>
                <a:path w="304800" h="956945">
                  <a:moveTo>
                    <a:pt x="300123" y="231510"/>
                  </a:moveTo>
                  <a:lnTo>
                    <a:pt x="229732" y="231510"/>
                  </a:lnTo>
                  <a:lnTo>
                    <a:pt x="304243" y="247464"/>
                  </a:lnTo>
                  <a:lnTo>
                    <a:pt x="300123" y="231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81957" y="3689889"/>
              <a:ext cx="825500" cy="297180"/>
            </a:xfrm>
            <a:custGeom>
              <a:avLst/>
              <a:gdLst/>
              <a:ahLst/>
              <a:cxnLst/>
              <a:rect l="l" t="t" r="r" b="b"/>
              <a:pathLst>
                <a:path w="825500" h="297179">
                  <a:moveTo>
                    <a:pt x="575518" y="0"/>
                  </a:moveTo>
                  <a:lnTo>
                    <a:pt x="594079" y="73905"/>
                  </a:lnTo>
                  <a:lnTo>
                    <a:pt x="0" y="223112"/>
                  </a:lnTo>
                  <a:lnTo>
                    <a:pt x="18562" y="297017"/>
                  </a:lnTo>
                  <a:lnTo>
                    <a:pt x="612641" y="147810"/>
                  </a:lnTo>
                  <a:lnTo>
                    <a:pt x="717234" y="147810"/>
                  </a:lnTo>
                  <a:lnTo>
                    <a:pt x="825074" y="55172"/>
                  </a:lnTo>
                  <a:lnTo>
                    <a:pt x="575518" y="0"/>
                  </a:lnTo>
                  <a:close/>
                </a:path>
                <a:path w="825500" h="297179">
                  <a:moveTo>
                    <a:pt x="717234" y="147810"/>
                  </a:moveTo>
                  <a:lnTo>
                    <a:pt x="612641" y="147810"/>
                  </a:lnTo>
                  <a:lnTo>
                    <a:pt x="631202" y="221714"/>
                  </a:lnTo>
                  <a:lnTo>
                    <a:pt x="717234" y="147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02724" y="3925958"/>
              <a:ext cx="958215" cy="304800"/>
            </a:xfrm>
            <a:custGeom>
              <a:avLst/>
              <a:gdLst/>
              <a:ahLst/>
              <a:cxnLst/>
              <a:rect l="l" t="t" r="r" b="b"/>
              <a:pathLst>
                <a:path w="958214" h="304800">
                  <a:moveTo>
                    <a:pt x="15953" y="0"/>
                  </a:moveTo>
                  <a:lnTo>
                    <a:pt x="0" y="74510"/>
                  </a:lnTo>
                  <a:lnTo>
                    <a:pt x="726483" y="230063"/>
                  </a:lnTo>
                  <a:lnTo>
                    <a:pt x="710529" y="304573"/>
                  </a:lnTo>
                  <a:lnTo>
                    <a:pt x="957992" y="240670"/>
                  </a:lnTo>
                  <a:lnTo>
                    <a:pt x="851560" y="155552"/>
                  </a:lnTo>
                  <a:lnTo>
                    <a:pt x="742436" y="155552"/>
                  </a:lnTo>
                  <a:lnTo>
                    <a:pt x="15953" y="0"/>
                  </a:lnTo>
                  <a:close/>
                </a:path>
                <a:path w="958214" h="304800">
                  <a:moveTo>
                    <a:pt x="758390" y="81041"/>
                  </a:moveTo>
                  <a:lnTo>
                    <a:pt x="742436" y="155552"/>
                  </a:lnTo>
                  <a:lnTo>
                    <a:pt x="851560" y="155552"/>
                  </a:lnTo>
                  <a:lnTo>
                    <a:pt x="758390" y="8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55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47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7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76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539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10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13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48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979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9526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0680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1747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671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71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252913" y="935037"/>
              <a:ext cx="217804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</a:p>
          </p:txBody>
        </p:sp>
        <p:sp>
          <p:nvSpPr>
            <p:cNvPr id="21" name="object 21"/>
            <p:cNvSpPr/>
            <p:nvPr/>
          </p:nvSpPr>
          <p:spPr>
            <a:xfrm>
              <a:off x="19050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78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802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406264" y="4047172"/>
              <a:ext cx="7156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7515" y="4724400"/>
            <a:ext cx="4591685" cy="130805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endParaRPr lang="en-US" sz="4250" spc="55" dirty="0">
              <a:latin typeface="Times New Roman" panose="02020603050405020304"/>
              <a:cs typeface="Times New Roman" panose="02020603050405020304"/>
            </a:endParaRPr>
          </a:p>
          <a:p>
            <a:pPr marR="497840" algn="r">
              <a:lnSpc>
                <a:spcPct val="100000"/>
              </a:lnSpc>
              <a:spcBef>
                <a:spcPts val="6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8]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2631" y="4847239"/>
            <a:ext cx="3983990" cy="17863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4250" spc="114" dirty="0"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endParaRPr lang="en-US" sz="4250" spc="114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83260">
              <a:lnSpc>
                <a:spcPts val="3325"/>
              </a:lnSpc>
            </a:pPr>
            <a:r>
              <a:rPr sz="3200" spc="-330" dirty="0">
                <a:latin typeface="Arial Unicode MS" panose="020B0604020202020204" charset="-122"/>
                <a:cs typeface="Arial Unicode MS" panose="020B0604020202020204" charset="-122"/>
              </a:rPr>
              <a:t>E </a:t>
            </a:r>
            <a:r>
              <a:rPr sz="2400" spc="75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lang="zh-CN" altLang="en-US" sz="2400" spc="-60" dirty="0">
                <a:latin typeface="Arial Unicode MS" panose="020B0604020202020204" charset="-122"/>
                <a:cs typeface="Arial Unicode MS" panose="020B0604020202020204" charset="-122"/>
              </a:rPr>
              <a:t>本质矩阵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028065">
              <a:lnSpc>
                <a:spcPct val="100000"/>
              </a:lnSpc>
              <a:spcBef>
                <a:spcPts val="425"/>
              </a:spcBef>
            </a:pPr>
            <a:r>
              <a:rPr sz="14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400"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400" spc="2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91821" y="4653525"/>
            <a:ext cx="4114800" cy="2133600"/>
          </a:xfrm>
          <a:custGeom>
            <a:avLst/>
            <a:gdLst/>
            <a:ahLst/>
            <a:cxnLst/>
            <a:rect l="l" t="t" r="r" b="b"/>
            <a:pathLst>
              <a:path w="4114800" h="2133600">
                <a:moveTo>
                  <a:pt x="0" y="2133599"/>
                </a:moveTo>
                <a:lnTo>
                  <a:pt x="4114800" y="2133599"/>
                </a:lnTo>
                <a:lnTo>
                  <a:pt x="41148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" y="4581286"/>
            <a:ext cx="6664325" cy="20101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0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0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是奇异的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(秩2)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5</a:t>
            </a:r>
            <a:r>
              <a:rPr lang="zh-CN" altLang="en-US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个自由度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Heiti SC Medium" pitchFamily="2" charset="-128"/>
                <a:ea typeface="Heiti SC Medium" pitchFamily="2" charset="-128"/>
              </a:rPr>
              <a:t>极约束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1778" y="1058545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2678" y="3368358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latin typeface="Arial Unicode MS" panose="020B0604020202020204" charset="-122"/>
                <a:cs typeface="Arial Unicode MS" panose="020B0604020202020204" charset="-122"/>
              </a:rPr>
              <a:t>e’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791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4140" y="2915920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Arial Unicode MS" panose="020B0604020202020204" charset="-122"/>
                <a:cs typeface="Arial Unicode MS" panose="020B0604020202020204" charset="-122"/>
              </a:rPr>
              <a:t>l’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36" y="1197681"/>
            <a:ext cx="249428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100" i="1" spc="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525" i="1" spc="52" baseline="4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100" dirty="0">
                <a:latin typeface="Symbol" panose="05050102010706020507"/>
                <a:cs typeface="Symbol" panose="05050102010706020507"/>
              </a:rPr>
              <a:t>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i="1" spc="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4100" i="1" spc="16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410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706755">
              <a:lnSpc>
                <a:spcPct val="100000"/>
              </a:lnSpc>
              <a:spcBef>
                <a:spcPts val="202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10]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R="172085" algn="r">
              <a:lnSpc>
                <a:spcPct val="100000"/>
              </a:lnSpc>
              <a:spcBef>
                <a:spcPts val="141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400" y="43561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5850" y="244475"/>
            <a:ext cx="14719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2063" y="33401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1250" y="40337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582" y="42638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2199" y="21336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1787" y="21256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0937" y="12398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3900" y="31162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19034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0158" y="13525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7262" y="32273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7525" y="30416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1062" y="31527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28815" y="42954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4203" y="31667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0940" y="2915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43387" y="17113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3387" y="17113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3553" y="117125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21" name="object 21"/>
          <p:cNvSpPr/>
          <p:nvPr/>
        </p:nvSpPr>
        <p:spPr>
          <a:xfrm>
            <a:off x="1981200" y="41910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4050" y="42005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6450" y="41449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6587" y="4356917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78" y="129614"/>
                </a:lnTo>
                <a:lnTo>
                  <a:pt x="425753" y="164562"/>
                </a:lnTo>
                <a:lnTo>
                  <a:pt x="531859" y="181858"/>
                </a:lnTo>
                <a:lnTo>
                  <a:pt x="633123" y="198180"/>
                </a:lnTo>
                <a:lnTo>
                  <a:pt x="734460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1" y="266385"/>
                </a:lnTo>
                <a:lnTo>
                  <a:pt x="1118892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7"/>
                </a:lnTo>
                <a:lnTo>
                  <a:pt x="1795710" y="347503"/>
                </a:lnTo>
                <a:lnTo>
                  <a:pt x="1835484" y="349769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12" y="269391"/>
                </a:lnTo>
                <a:lnTo>
                  <a:pt x="1459259" y="251945"/>
                </a:lnTo>
                <a:lnTo>
                  <a:pt x="1300237" y="232724"/>
                </a:lnTo>
                <a:lnTo>
                  <a:pt x="1163483" y="214268"/>
                </a:lnTo>
                <a:lnTo>
                  <a:pt x="1050537" y="198169"/>
                </a:lnTo>
                <a:lnTo>
                  <a:pt x="938621" y="181570"/>
                </a:lnTo>
                <a:lnTo>
                  <a:pt x="843449" y="167027"/>
                </a:lnTo>
                <a:lnTo>
                  <a:pt x="744247" y="151541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26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84" y="151555"/>
                </a:lnTo>
                <a:lnTo>
                  <a:pt x="2976879" y="167043"/>
                </a:lnTo>
                <a:lnTo>
                  <a:pt x="2879915" y="181858"/>
                </a:lnTo>
                <a:lnTo>
                  <a:pt x="2769808" y="198180"/>
                </a:lnTo>
                <a:lnTo>
                  <a:pt x="2656841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13" y="266385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66421" y="277060"/>
                </a:lnTo>
                <a:lnTo>
                  <a:pt x="2741780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55" y="214268"/>
                </a:lnTo>
                <a:lnTo>
                  <a:pt x="3187373" y="198169"/>
                </a:lnTo>
                <a:lnTo>
                  <a:pt x="3290359" y="181570"/>
                </a:lnTo>
                <a:lnTo>
                  <a:pt x="3394733" y="164552"/>
                </a:lnTo>
                <a:lnTo>
                  <a:pt x="3606480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3725" y="4022725"/>
            <a:ext cx="608330" cy="396875"/>
          </a:xfrm>
          <a:custGeom>
            <a:avLst/>
            <a:gdLst/>
            <a:ahLst/>
            <a:cxnLst/>
            <a:rect l="l" t="t" r="r" b="b"/>
            <a:pathLst>
              <a:path w="608329" h="396875">
                <a:moveTo>
                  <a:pt x="0" y="396875"/>
                </a:moveTo>
                <a:lnTo>
                  <a:pt x="608013" y="396875"/>
                </a:lnTo>
                <a:lnTo>
                  <a:pt x="608013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0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6202" y="3940161"/>
            <a:ext cx="2319020" cy="2030684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635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915160" algn="l"/>
              </a:tabLst>
            </a:pPr>
            <a:endParaRPr lang="en-US" sz="3750" spc="75" dirty="0">
              <a:latin typeface="Times New Roman" panose="02020603050405020304"/>
              <a:cs typeface="Times New Roman" panose="02020603050405020304"/>
            </a:endParaRPr>
          </a:p>
          <a:p>
            <a:pPr marL="1482090">
              <a:lnSpc>
                <a:spcPct val="100000"/>
              </a:lnSpc>
              <a:spcBef>
                <a:spcPts val="1345"/>
              </a:spcBef>
            </a:pPr>
            <a:endParaRPr sz="1750" spc="-1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4664" y="6297105"/>
            <a:ext cx="124460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750" i="1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340" y="61967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9418" y="6041367"/>
            <a:ext cx="154114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6595" algn="l"/>
              </a:tabLst>
            </a:pPr>
            <a:r>
              <a:rPr lang="en-US" sz="3000" i="1" spc="-1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14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2032" y="5866234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0"/>
                </a:moveTo>
                <a:lnTo>
                  <a:pt x="3048000" y="0"/>
                </a:lnTo>
                <a:lnTo>
                  <a:pt x="3048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91496" y="5925659"/>
            <a:ext cx="284782" cy="5924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300"/>
              </a:spcBef>
            </a:pP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98740" y="61205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340" y="4472946"/>
            <a:ext cx="664845" cy="733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</a:t>
            </a:r>
            <a:r>
              <a:rPr sz="1800" spc="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q</a:t>
            </a:r>
            <a:r>
              <a:rPr sz="1800" spc="4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.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7310">
              <a:lnSpc>
                <a:spcPct val="100000"/>
              </a:lnSpc>
              <a:spcBef>
                <a:spcPts val="460"/>
              </a:spcBef>
            </a:pPr>
            <a:endParaRPr sz="2150" i="1" spc="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4518" y="1358291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4518" y="2501291"/>
            <a:ext cx="84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0165" y="882661"/>
            <a:ext cx="1905000" cy="2209800"/>
          </a:xfrm>
          <a:custGeom>
            <a:avLst/>
            <a:gdLst/>
            <a:ahLst/>
            <a:cxnLst/>
            <a:rect l="l" t="t" r="r" b="b"/>
            <a:pathLst>
              <a:path w="1905000" h="2209800">
                <a:moveTo>
                  <a:pt x="0" y="0"/>
                </a:moveTo>
                <a:lnTo>
                  <a:pt x="1905000" y="0"/>
                </a:lnTo>
                <a:lnTo>
                  <a:pt x="1905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70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/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3437890" y="149860"/>
            <a:ext cx="1543685" cy="553720"/>
          </a:xfrm>
        </p:spPr>
        <p:txBody>
          <a:bodyPr wrap="square"/>
          <a:lstStyle/>
          <a:p>
            <a:pPr rtl="0" eaLnBrk="1" latinLnBrk="0" hangingPunct="1"/>
            <a:r>
              <a:rPr lang="zh-CN" altLang="zh-CN" sz="3600" kern="1200" spc="7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cs"/>
              </a:rPr>
              <a:t>极约束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41153" y="976312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11220" y="279400"/>
            <a:ext cx="16783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450" y="4737893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0"/>
                </a:moveTo>
                <a:lnTo>
                  <a:pt x="2590800" y="0"/>
                </a:lnTo>
                <a:lnTo>
                  <a:pt x="25908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1040" y="4783089"/>
            <a:ext cx="82042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	</a:t>
            </a:r>
            <a:r>
              <a:rPr sz="5400" spc="60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spc="60" baseline="2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5400" spc="-44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-8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532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Symbol" panose="05050102010706020507"/>
                <a:cs typeface="Symbol" panose="05050102010706020507"/>
              </a:rPr>
              <a:t></a:t>
            </a:r>
            <a:r>
              <a:rPr sz="5400" spc="-330" baseline="-1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0	</a:t>
            </a:r>
            <a:endParaRPr lang="en-US" sz="5400" spc="7" baseline="-11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endParaRPr sz="2100" dirty="0">
              <a:latin typeface="Symbol" panose="05050102010706020507"/>
              <a:cs typeface="Symbol" panose="05050102010706020507"/>
            </a:endParaRPr>
          </a:p>
          <a:p>
            <a:pPr marL="628650">
              <a:lnSpc>
                <a:spcPct val="100000"/>
              </a:lnSpc>
              <a:spcBef>
                <a:spcPts val="1535"/>
              </a:spcBef>
              <a:tabLst>
                <a:tab pos="5790565" algn="l"/>
              </a:tabLst>
            </a:pPr>
            <a:r>
              <a:rPr sz="2800" b="1" spc="-175" dirty="0">
                <a:latin typeface="Arial" panose="020B0604020202020204"/>
                <a:cs typeface="Arial" panose="020B0604020202020204"/>
              </a:rPr>
              <a:t>F  </a:t>
            </a:r>
            <a:r>
              <a:rPr sz="2800" b="1" spc="260" dirty="0">
                <a:latin typeface="Arial" panose="020B0604020202020204"/>
                <a:cs typeface="Arial" panose="020B0604020202020204"/>
              </a:rPr>
              <a:t>=</a:t>
            </a:r>
            <a:r>
              <a:rPr sz="28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2800" b="1" spc="180" dirty="0">
                <a:latin typeface="Arial" panose="020B0604020202020204"/>
                <a:cs typeface="Arial" panose="020B0604020202020204"/>
              </a:rPr>
              <a:t>基本矩阵</a:t>
            </a:r>
            <a:r>
              <a:rPr sz="2800" b="1" spc="300" dirty="0">
                <a:latin typeface="Arial" panose="020B0604020202020204"/>
                <a:cs typeface="Arial" panose="020B0604020202020204"/>
              </a:rPr>
              <a:t>	</a:t>
            </a:r>
            <a:r>
              <a:rPr sz="2700" spc="15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700" spc="44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spc="97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700" baseline="37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28650">
              <a:lnSpc>
                <a:spcPct val="100000"/>
              </a:lnSpc>
              <a:spcBef>
                <a:spcPts val="10"/>
              </a:spcBef>
            </a:pP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(Faugeras </a:t>
            </a:r>
            <a:r>
              <a:rPr sz="2000" spc="50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Luong,</a:t>
            </a:r>
            <a:r>
              <a:rPr sz="2000" spc="1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latin typeface="Arial Unicode MS" panose="020B0604020202020204" charset="-122"/>
                <a:cs typeface="Arial Unicode MS" panose="020B0604020202020204" charset="-122"/>
              </a:rPr>
              <a:t>1992)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4829" y="4694836"/>
            <a:ext cx="8763000" cy="2057400"/>
          </a:xfrm>
          <a:custGeom>
            <a:avLst/>
            <a:gdLst/>
            <a:ahLst/>
            <a:cxnLst/>
            <a:rect l="l" t="t" r="r" b="b"/>
            <a:pathLst>
              <a:path w="8763000" h="2057400">
                <a:moveTo>
                  <a:pt x="0" y="2057400"/>
                </a:moveTo>
                <a:lnTo>
                  <a:pt x="8763000" y="2057400"/>
                </a:lnTo>
                <a:lnTo>
                  <a:pt x="87630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∙[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]∙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170" y="227330"/>
            <a:ext cx="15576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" name="object 3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93328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1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2440" y="4593262"/>
            <a:ext cx="6552565" cy="178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x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是与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' = </a:t>
            </a:r>
            <a:r>
              <a:rPr lang="en-US" altLang="zh-CN" sz="2400" b="1" i="1" dirty="0"/>
              <a:t>F x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'</a:t>
            </a:r>
            <a:r>
              <a:rPr lang="en-US" altLang="zh-CN" sz="2400" dirty="0"/>
              <a:t> </a:t>
            </a:r>
            <a:r>
              <a:rPr lang="en-US" altLang="zh-CN" sz="2400" dirty="0" err="1"/>
              <a:t>是与</a:t>
            </a:r>
            <a:r>
              <a:rPr lang="en-US" altLang="zh-CN" sz="2400" dirty="0"/>
              <a:t> </a:t>
            </a:r>
            <a:r>
              <a:rPr lang="en-US" altLang="zh-CN" sz="2400" b="1" i="1" dirty="0"/>
              <a:t>x'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 = 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’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e</a:t>
            </a:r>
            <a:r>
              <a:rPr lang="en-US" altLang="zh-CN" sz="2400" i="1" dirty="0"/>
              <a:t> </a:t>
            </a:r>
            <a:r>
              <a:rPr lang="en-US" altLang="zh-CN" sz="2400" dirty="0"/>
              <a:t>= 0 </a:t>
            </a:r>
            <a:r>
              <a:rPr lang="zh-CN" altLang="en-US" sz="2400" dirty="0"/>
              <a:t>，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e</a:t>
            </a:r>
            <a:r>
              <a:rPr lang="en-US" altLang="zh-CN" sz="2400" i="1" dirty="0"/>
              <a:t>' = </a:t>
            </a:r>
            <a:r>
              <a:rPr lang="en-US" altLang="zh-CN" sz="2400" dirty="0"/>
              <a:t>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i="1" dirty="0"/>
              <a:t> </a:t>
            </a:r>
            <a:r>
              <a:rPr lang="en-US" altLang="zh-CN" sz="2400" dirty="0" err="1"/>
              <a:t>是奇异的</a:t>
            </a:r>
            <a:r>
              <a:rPr lang="en-US" altLang="zh-CN" sz="2400" dirty="0"/>
              <a:t>(秩2)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dirty="0"/>
              <a:t> 的dof为7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9431" y="1120687"/>
            <a:ext cx="2360295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i="1" spc="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375" i="1" spc="3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900" spc="-5" dirty="0">
                <a:latin typeface="Symbol" panose="05050102010706020507"/>
                <a:cs typeface="Symbol" panose="05050102010706020507"/>
              </a:rPr>
              <a:t></a:t>
            </a:r>
            <a:r>
              <a:rPr sz="39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spc="-1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900" i="1" spc="15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900" spc="150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3900" spc="-10" dirty="0">
                <a:latin typeface="Symbol" panose="05050102010706020507"/>
                <a:cs typeface="Symbol" panose="05050102010706020507"/>
              </a:rPr>
              <a:t></a:t>
            </a:r>
            <a:r>
              <a:rPr sz="390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10" dirty="0">
                <a:latin typeface="Times New Roman" panose="02020603050405020304"/>
                <a:cs typeface="Times New Roman" panose="02020603050405020304"/>
              </a:rPr>
              <a:t>0</a:t>
            </a:r>
            <a:endParaRPr sz="3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0340" y="2915920"/>
            <a:ext cx="20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553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8920" y="4297937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605" y="119380"/>
            <a:ext cx="23615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spc="-7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952" y="5553220"/>
            <a:ext cx="909129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假设</a:t>
            </a:r>
            <a:r>
              <a:rPr lang="en-US" altLang="zh-CN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lang="en-US" altLang="zh-CN" sz="2400" spc="-2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场景信息和摄像机内参数未知</a:t>
            </a:r>
            <a:endParaRPr lang="en-US" altLang="zh-CN" sz="2400" spc="15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给定左边图片上一点，可以算出右边图像中对应点位置。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1981200"/>
            <a:ext cx="1705610" cy="554355"/>
          </a:xfrm>
          <a:custGeom>
            <a:avLst/>
            <a:gdLst/>
            <a:ahLst/>
            <a:cxnLst/>
            <a:rect l="l" t="t" r="r" b="b"/>
            <a:pathLst>
              <a:path w="1705609" h="554355">
                <a:moveTo>
                  <a:pt x="0" y="553998"/>
                </a:moveTo>
                <a:lnTo>
                  <a:pt x="1705514" y="553998"/>
                </a:lnTo>
                <a:lnTo>
                  <a:pt x="1705514" y="0"/>
                </a:lnTo>
                <a:lnTo>
                  <a:pt x="0" y="0"/>
                </a:lnTo>
                <a:lnTo>
                  <a:pt x="0" y="553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6740" y="188722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9" dirty="0">
                <a:latin typeface="Arial Unicode MS" panose="020B0604020202020204" charset="-122"/>
                <a:cs typeface="Arial Unicode MS" panose="020B0604020202020204" charset="-122"/>
              </a:rPr>
              <a:t>l’ </a:t>
            </a:r>
            <a:r>
              <a:rPr sz="3600" spc="110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sz="3600" spc="-345" dirty="0">
                <a:latin typeface="Arial Unicode MS" panose="020B0604020202020204" charset="-122"/>
                <a:cs typeface="Arial Unicode MS" panose="020B0604020202020204" charset="-122"/>
              </a:rPr>
              <a:t>F</a:t>
            </a:r>
            <a:r>
              <a:rPr sz="3600" spc="-517" baseline="2400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r>
              <a:rPr sz="3600" spc="-562" baseline="24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3600" spc="15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2225865"/>
            <a:ext cx="26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140" y="2302065"/>
            <a:ext cx="40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3200" spc="3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935" y="201295"/>
            <a:ext cx="30721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1447800"/>
            <a:ext cx="8261984" cy="27360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5080" indent="-342900">
              <a:lnSpc>
                <a:spcPts val="3330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 </a:t>
            </a: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包含两幅图像的极几何关系，与摄像机矩阵有关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约束了相同场景在不同视角中的变换情况。</a:t>
            </a: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47345">
              <a:lnSpc>
                <a:spcPct val="100000"/>
              </a:lnSpc>
              <a:tabLst>
                <a:tab pos="354965" algn="l"/>
                <a:tab pos="355600" algn="l"/>
              </a:tabLst>
            </a:pP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应用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三维重构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spc="-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多视图匹配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2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4200" y="4983670"/>
            <a:ext cx="7976234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难点：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945832" y="1288994"/>
            <a:ext cx="7252335" cy="2985770"/>
            <a:chOff x="307340" y="1219200"/>
            <a:chExt cx="7252335" cy="2985770"/>
          </a:xfrm>
        </p:grpSpPr>
        <p:sp>
          <p:nvSpPr>
            <p:cNvPr id="56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1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2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3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104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263" y="3713251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4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40"/>
                </a:lnTo>
                <a:lnTo>
                  <a:pt x="267777" y="154340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40"/>
                </a:moveTo>
                <a:lnTo>
                  <a:pt x="220849" y="154340"/>
                </a:lnTo>
                <a:lnTo>
                  <a:pt x="270523" y="164976"/>
                </a:lnTo>
                <a:lnTo>
                  <a:pt x="267777" y="15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7450" y="4406781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1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782" y="4636877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4"/>
                </a:lnTo>
                <a:lnTo>
                  <a:pt x="800994" y="221180"/>
                </a:lnTo>
                <a:lnTo>
                  <a:pt x="790357" y="270855"/>
                </a:lnTo>
                <a:lnTo>
                  <a:pt x="955334" y="228252"/>
                </a:lnTo>
                <a:lnTo>
                  <a:pt x="884380" y="171507"/>
                </a:lnTo>
                <a:lnTo>
                  <a:pt x="811630" y="171507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7"/>
                </a:lnTo>
                <a:lnTo>
                  <a:pt x="884380" y="171507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399" y="2506662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8781" y="2497932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3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3" y="1321593"/>
                </a:lnTo>
                <a:lnTo>
                  <a:pt x="182086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37" y="1612900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3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69"/>
                </a:lnTo>
                <a:lnTo>
                  <a:pt x="146773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3" y="97595"/>
                </a:lnTo>
                <a:lnTo>
                  <a:pt x="117532" y="73210"/>
                </a:lnTo>
                <a:lnTo>
                  <a:pt x="87781" y="73210"/>
                </a:lnTo>
                <a:lnTo>
                  <a:pt x="117525" y="73204"/>
                </a:lnTo>
                <a:lnTo>
                  <a:pt x="111686" y="68334"/>
                </a:lnTo>
                <a:lnTo>
                  <a:pt x="207305" y="48856"/>
                </a:lnTo>
                <a:lnTo>
                  <a:pt x="0" y="0"/>
                </a:lnTo>
                <a:close/>
              </a:path>
              <a:path w="1733550" h="1450339">
                <a:moveTo>
                  <a:pt x="117525" y="73204"/>
                </a:moveTo>
                <a:lnTo>
                  <a:pt x="87781" y="73210"/>
                </a:lnTo>
                <a:lnTo>
                  <a:pt x="117532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100" y="3489324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8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2276475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8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6358" y="1725612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7" y="0"/>
                </a:moveTo>
                <a:lnTo>
                  <a:pt x="265764" y="64126"/>
                </a:lnTo>
                <a:lnTo>
                  <a:pt x="362567" y="76445"/>
                </a:lnTo>
                <a:lnTo>
                  <a:pt x="0" y="427642"/>
                </a:lnTo>
                <a:lnTo>
                  <a:pt x="26508" y="455009"/>
                </a:lnTo>
                <a:lnTo>
                  <a:pt x="389075" y="103812"/>
                </a:lnTo>
                <a:lnTo>
                  <a:pt x="432415" y="103812"/>
                </a:lnTo>
                <a:lnTo>
                  <a:pt x="440943" y="79526"/>
                </a:lnTo>
                <a:lnTo>
                  <a:pt x="386767" y="79524"/>
                </a:lnTo>
                <a:lnTo>
                  <a:pt x="440943" y="79524"/>
                </a:lnTo>
                <a:lnTo>
                  <a:pt x="468867" y="0"/>
                </a:lnTo>
                <a:close/>
              </a:path>
              <a:path w="469264" h="455294">
                <a:moveTo>
                  <a:pt x="432415" y="103812"/>
                </a:moveTo>
                <a:lnTo>
                  <a:pt x="389075" y="103812"/>
                </a:lnTo>
                <a:lnTo>
                  <a:pt x="398305" y="200958"/>
                </a:lnTo>
                <a:lnTo>
                  <a:pt x="432415" y="103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462" y="3600450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8" y="9921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3725" y="3414712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3525837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0339" y="45081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5015" y="46685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0403" y="353980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27140" y="3288983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9587" y="208438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9587" y="20843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69752" y="154432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7400" y="456406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0250" y="4573587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2650" y="45180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686810" y="144145"/>
            <a:ext cx="1770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的估计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7320" y="5290185"/>
            <a:ext cx="1352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60" baseline="42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2400" spc="-44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253" y="1777174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(Hartley,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1995)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39" y="858520"/>
            <a:ext cx="3470910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14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八点算法</a:t>
            </a:r>
            <a:endParaRPr lang="en-US" altLang="zh-CN" sz="2400" spc="-114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2733" y="1181827"/>
            <a:ext cx="18923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0" dirty="0">
                <a:latin typeface="Times New Roman" panose="02020603050405020304"/>
                <a:cs typeface="Times New Roman" panose="02020603050405020304"/>
              </a:rPr>
              <a:t>T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1425" y="1195452"/>
            <a:ext cx="19100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420" algn="l"/>
              </a:tabLst>
            </a:pPr>
            <a:r>
              <a:rPr sz="3600" spc="5" dirty="0">
                <a:latin typeface="Times New Roman" panose="02020603050405020304"/>
                <a:cs typeface="Times New Roman" panose="02020603050405020304"/>
              </a:rPr>
              <a:t>p	F</a:t>
            </a:r>
            <a:r>
              <a:rPr sz="360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367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3505" y="248920"/>
            <a:ext cx="13169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917883"/>
            <a:ext cx="53701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选取</a:t>
            </a:r>
            <a:r>
              <a:rPr lang="en-US" altLang="zh-CN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对对应点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8340" y="1315720"/>
            <a:ext cx="114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79906" y="6142534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01762"/>
            <a:ext cx="8534400" cy="484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5725" y="248920"/>
            <a:ext cx="13519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78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74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8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0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7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9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68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02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2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76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29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8237" y="22812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5437" y="23574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2545" y="284480"/>
            <a:ext cx="14395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70140" y="3601720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2555" y="44450"/>
            <a:ext cx="13696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zh-CN" altLang="en-US" sz="3600"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3600"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400" y="749723"/>
            <a:ext cx="5466080" cy="3276600"/>
          </a:xfrm>
          <a:custGeom>
            <a:avLst/>
            <a:gdLst/>
            <a:ahLst/>
            <a:cxnLst/>
            <a:rect l="l" t="t" r="r" b="b"/>
            <a:pathLst>
              <a:path w="5466080" h="3276600">
                <a:moveTo>
                  <a:pt x="0" y="0"/>
                </a:moveTo>
                <a:lnTo>
                  <a:pt x="5465710" y="0"/>
                </a:lnTo>
                <a:lnTo>
                  <a:pt x="546571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5009" y="5072319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8"/>
                </a:moveTo>
                <a:lnTo>
                  <a:pt x="0" y="126998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100" y="63500"/>
                </a:lnTo>
                <a:lnTo>
                  <a:pt x="0" y="63498"/>
                </a:lnTo>
                <a:close/>
              </a:path>
              <a:path w="609600" h="190500">
                <a:moveTo>
                  <a:pt x="419101" y="0"/>
                </a:moveTo>
                <a:lnTo>
                  <a:pt x="419100" y="63500"/>
                </a:lnTo>
                <a:lnTo>
                  <a:pt x="546100" y="63500"/>
                </a:lnTo>
                <a:lnTo>
                  <a:pt x="419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5739" y="4828158"/>
            <a:ext cx="4813935" cy="105157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lang="zh-CN" altLang="en-US" sz="2400" spc="1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存在唯一非零解</a:t>
            </a:r>
            <a:endParaRPr lang="en-US" altLang="zh-CN" sz="2400" spc="17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sz="2400" spc="-110" dirty="0" err="1">
                <a:latin typeface="Arial Unicode MS" panose="020B0604020202020204" charset="-122"/>
                <a:cs typeface="Arial Unicode MS" panose="020B0604020202020204" charset="-122"/>
              </a:rPr>
              <a:t>Lsq</a:t>
            </a:r>
            <a:r>
              <a:rPr sz="2400" spc="-110" dirty="0">
                <a:latin typeface="Arial Unicode MS" panose="020B0604020202020204" charset="-122"/>
                <a:cs typeface="Arial Unicode MS" panose="020B0604020202020204" charset="-122"/>
              </a:rPr>
              <a:t>. </a:t>
            </a:r>
            <a:r>
              <a:rPr sz="2400" spc="-2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r>
              <a:rPr lang="zh-CN" altLang="en-US" sz="2400" spc="-20" dirty="0">
                <a:latin typeface="Arial Unicode MS" panose="020B0604020202020204" charset="-122"/>
                <a:cs typeface="Arial Unicode MS" panose="020B0604020202020204" charset="-122"/>
              </a:rPr>
              <a:t>求解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750754"/>
            <a:ext cx="1526540" cy="1234312"/>
          </a:xfrm>
          <a:prstGeom prst="rect">
            <a:avLst/>
          </a:prstGeom>
        </p:spPr>
        <p:txBody>
          <a:bodyPr vert="horz" wrap="square" lIns="0" tIns="24955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965"/>
              </a:spcBef>
              <a:buChar char="•"/>
              <a:tabLst>
                <a:tab pos="390525" algn="l"/>
              </a:tabLst>
            </a:pPr>
            <a:r>
              <a:rPr lang="zh-CN" altLang="en-US" sz="2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秩</a:t>
            </a:r>
            <a:r>
              <a:rPr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0525" indent="-377825">
              <a:lnSpc>
                <a:spcPct val="100000"/>
              </a:lnSpc>
              <a:spcBef>
                <a:spcPts val="1865"/>
              </a:spcBef>
              <a:buChar char="•"/>
              <a:tabLst>
                <a:tab pos="390525" algn="l"/>
              </a:tabLst>
            </a:pPr>
            <a:r>
              <a:rPr sz="2400" spc="3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90" dirty="0">
                <a:latin typeface="Arial Unicode MS" panose="020B0604020202020204" charset="-122"/>
                <a:cs typeface="Arial Unicode MS" panose="020B0604020202020204" charset="-122"/>
              </a:rPr>
              <a:t>N&gt;8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5009" y="5672476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98630" y="5262819"/>
            <a:ext cx="27495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975" spc="-3217" baseline="-15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35" dirty="0">
                <a:latin typeface="Times New Roman" panose="02020603050405020304"/>
                <a:cs typeface="Times New Roman" panose="02020603050405020304"/>
              </a:rPr>
              <a:t>ˆ</a:t>
            </a:r>
            <a:endParaRPr sz="4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5695950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2911" y="3673747"/>
            <a:ext cx="19685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b="1" spc="5" dirty="0">
                <a:latin typeface="Times New Roman" panose="02020603050405020304"/>
                <a:cs typeface="Times New Roman" panose="02020603050405020304"/>
              </a:rPr>
              <a:t>f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1791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276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8293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3899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1333" y="6119588"/>
            <a:ext cx="9271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12750" algn="l"/>
              </a:tabLst>
            </a:pPr>
            <a:r>
              <a:rPr sz="3350" b="1" spc="2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350" spc="35" dirty="0">
                <a:latin typeface="Symbol" panose="05050102010706020507"/>
                <a:cs typeface="Symbol" panose="05050102010706020507"/>
              </a:rPr>
              <a:t></a:t>
            </a:r>
            <a:r>
              <a:rPr sz="3350" spc="-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30" dirty="0">
                <a:latin typeface="Times New Roman" panose="02020603050405020304"/>
                <a:cs typeface="Times New Roman" panose="02020603050405020304"/>
              </a:rPr>
              <a:t>1</a:t>
            </a:r>
            <a:endParaRPr sz="33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8000" y="610762"/>
            <a:ext cx="568325" cy="3606800"/>
          </a:xfrm>
          <a:custGeom>
            <a:avLst/>
            <a:gdLst/>
            <a:ahLst/>
            <a:cxnLst/>
            <a:rect l="l" t="t" r="r" b="b"/>
            <a:pathLst>
              <a:path w="568325" h="3606800">
                <a:moveTo>
                  <a:pt x="0" y="0"/>
                </a:moveTo>
                <a:lnTo>
                  <a:pt x="568325" y="0"/>
                </a:lnTo>
                <a:lnTo>
                  <a:pt x="568325" y="3606801"/>
                </a:lnTo>
                <a:lnTo>
                  <a:pt x="0" y="36068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940" y="4217562"/>
            <a:ext cx="5521325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90"/>
              </a:spcBef>
              <a:buChar char="•"/>
              <a:tabLst>
                <a:tab pos="390525" algn="l"/>
                <a:tab pos="4135120" algn="l"/>
              </a:tabLst>
            </a:pPr>
            <a:r>
              <a:rPr lang="zh-CN" altLang="en-US"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齐次系统</a:t>
            </a:r>
            <a:r>
              <a:rPr lang="zh-CN" altLang="en-US" sz="2800" spc="-90" dirty="0">
                <a:latin typeface="Arial Unicode MS" panose="020B0604020202020204" charset="-122"/>
                <a:ea typeface="Heiti SC Medium" pitchFamily="2" charset="-128"/>
                <a:cs typeface="Arial Unicode MS" panose="020B0604020202020204" charset="-122"/>
              </a:rPr>
              <a:t>           </a:t>
            </a:r>
            <a:r>
              <a:rPr sz="5175" b="1" spc="75" baseline="-2000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500" b="1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500" dirty="0">
                <a:latin typeface="Symbol" panose="05050102010706020507"/>
                <a:cs typeface="Symbol" panose="05050102010706020507"/>
              </a:rPr>
              <a:t></a:t>
            </a:r>
            <a:r>
              <a:rPr sz="35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0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4580" y="2388023"/>
            <a:ext cx="470534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50" b="1" spc="50" dirty="0">
                <a:latin typeface="Times New Roman" panose="02020603050405020304"/>
                <a:cs typeface="Times New Roman" panose="02020603050405020304"/>
              </a:rPr>
              <a:t>W</a:t>
            </a:r>
            <a:endParaRPr sz="3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873403" y="2234374"/>
            <a:ext cx="1055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[Eqs.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15]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667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331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594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2446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2765" y="3601403"/>
            <a:ext cx="33680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202" y="3336864"/>
            <a:ext cx="3251835" cy="1206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770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  <a:p>
            <a:pPr marL="1475105">
              <a:lnSpc>
                <a:spcPct val="100000"/>
              </a:lnSpc>
              <a:spcBef>
                <a:spcPts val="1785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" y="31242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314" y="1402240"/>
            <a:ext cx="3548941" cy="121221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785"/>
              </a:spcBef>
              <a:tabLst>
                <a:tab pos="1007110" algn="l"/>
              </a:tabLst>
            </a:pPr>
            <a:r>
              <a:rPr sz="2400" spc="-7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sz="2400" spc="-1147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450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满秩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 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(det(</a:t>
            </a:r>
            <a:r>
              <a:rPr sz="2400" spc="-142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F)</a:t>
            </a:r>
            <a:r>
              <a:rPr sz="2400" spc="3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≠0)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基本矩阵秩</a:t>
            </a:r>
            <a:r>
              <a:rPr lang="en-US" altLang="zh-CN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4744720"/>
            <a:ext cx="8324850" cy="170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det(F)=0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  <a:p>
            <a:pPr marL="693420">
              <a:lnSpc>
                <a:spcPct val="100000"/>
              </a:lnSpc>
            </a:pP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可以用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SVD</a:t>
            </a: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求解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endParaRPr sz="2800" spc="-7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endParaRPr sz="1400" spc="12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r>
              <a:rPr sz="1400" spc="1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(*)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Sq.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root of </a:t>
            </a:r>
            <a:r>
              <a:rPr sz="1400" spc="-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the </a:t>
            </a:r>
            <a:r>
              <a:rPr sz="1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sum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</a:t>
            </a:r>
            <a:r>
              <a:rPr sz="1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squares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all</a:t>
            </a:r>
            <a:r>
              <a:rPr sz="1400" spc="-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entries</a:t>
            </a:r>
            <a:endParaRPr sz="1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2720" y="380399"/>
            <a:ext cx="4999355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240" algn="l"/>
                <a:tab pos="2500630" algn="l"/>
              </a:tabLst>
            </a:pPr>
            <a:r>
              <a:rPr sz="5850" i="1" spc="-1057" baseline="-2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5850" spc="-1057" baseline="13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lang="zh-CN" altLang="en-US" sz="5400" spc="-67" baseline="2000" dirty="0"/>
              <a:t>满足</a:t>
            </a:r>
            <a:r>
              <a:rPr sz="5400" spc="-67" baseline="2000" dirty="0"/>
              <a:t>:	</a:t>
            </a:r>
            <a:r>
              <a:rPr sz="4650" spc="8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50" spc="12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        </a:t>
            </a:r>
            <a:r>
              <a:rPr lang="en-US" sz="6975" spc="-1620" baseline="1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65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6975" spc="-15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6975" spc="-15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387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051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1794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9646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30702" y="746064"/>
            <a:ext cx="2248535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897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110" y="926465"/>
            <a:ext cx="33508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39" y="2153920"/>
            <a:ext cx="31007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Arial Unicode MS" panose="020B0604020202020204" charset="-122"/>
                <a:cs typeface="Arial Unicode MS" panose="020B0604020202020204" charset="-122"/>
              </a:rPr>
              <a:t>det(F)=0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6383" y="1683095"/>
            <a:ext cx="1788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00" y="5334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0056" y="6425374"/>
            <a:ext cx="4332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latin typeface="Arial Unicode MS" panose="020B0604020202020204" charset="-122"/>
                <a:cs typeface="Arial Unicode MS" panose="020B0604020202020204" charset="-122"/>
              </a:rPr>
              <a:t>[HZ] </a:t>
            </a:r>
            <a:r>
              <a:rPr sz="1600" spc="60" dirty="0">
                <a:latin typeface="Arial Unicode MS" panose="020B0604020202020204" charset="-122"/>
                <a:cs typeface="Arial Unicode MS" panose="020B0604020202020204" charset="-122"/>
              </a:rPr>
              <a:t>pag 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281, chapter </a:t>
            </a:r>
            <a:r>
              <a:rPr sz="1600" spc="-25" dirty="0">
                <a:latin typeface="Arial Unicode MS" panose="020B0604020202020204" charset="-122"/>
                <a:cs typeface="Arial Unicode MS" panose="020B0604020202020204" charset="-122"/>
              </a:rPr>
              <a:t>11, </a:t>
            </a:r>
            <a:r>
              <a:rPr sz="1600" spc="35" dirty="0">
                <a:latin typeface="Arial Unicode MS" panose="020B0604020202020204" charset="-122"/>
                <a:cs typeface="Arial Unicode MS" panose="020B0604020202020204" charset="-122"/>
              </a:rPr>
              <a:t>“Computation 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of</a:t>
            </a:r>
            <a:r>
              <a:rPr sz="16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55" dirty="0">
                <a:latin typeface="Arial Unicode MS" panose="020B0604020202020204" charset="-122"/>
                <a:cs typeface="Arial Unicode MS" panose="020B0604020202020204" charset="-122"/>
              </a:rPr>
              <a:t>F”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𝑆𝑉𝐷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8"/>
            <a:ext cx="9144000" cy="685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62400" y="1747837"/>
            <a:ext cx="3124517" cy="3119756"/>
            <a:chOff x="3962400" y="1747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1898650"/>
              <a:ext cx="2197100" cy="269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3400" y="1747837"/>
            <a:ext cx="3124517" cy="3119756"/>
            <a:chOff x="533400" y="1747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1936750"/>
              <a:ext cx="2263775" cy="29051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17740" y="2019935"/>
            <a:ext cx="13004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5" dirty="0"/>
              <a:t>Mean</a:t>
            </a:r>
            <a:r>
              <a:rPr sz="2400" spc="5" dirty="0"/>
              <a:t> </a:t>
            </a:r>
            <a:r>
              <a:rPr sz="2400" spc="25" dirty="0"/>
              <a:t>errors:  </a:t>
            </a:r>
            <a:r>
              <a:rPr sz="2400" spc="55" dirty="0"/>
              <a:t>10.0pixel  </a:t>
            </a:r>
            <a:r>
              <a:rPr sz="2400" spc="50" dirty="0"/>
              <a:t>9.1pixel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072" y="162548"/>
            <a:ext cx="81997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r>
              <a:rPr lang="zh-CN" altLang="en-US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点法存在问题</a:t>
            </a:r>
            <a:endParaRPr sz="36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4299" y="1828800"/>
            <a:ext cx="3162301" cy="3314701"/>
            <a:chOff x="114299" y="1828800"/>
            <a:chExt cx="3162301" cy="3314701"/>
          </a:xfrm>
        </p:grpSpPr>
        <p:sp>
          <p:nvSpPr>
            <p:cNvPr id="3" name="object 3"/>
            <p:cNvSpPr/>
            <p:nvPr/>
          </p:nvSpPr>
          <p:spPr>
            <a:xfrm>
              <a:off x="228600" y="1981200"/>
              <a:ext cx="2749550" cy="3124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5712" y="3351212"/>
              <a:ext cx="155575" cy="15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7287" y="3036887"/>
              <a:ext cx="155575" cy="157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5462" y="3036887"/>
              <a:ext cx="157163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9400" y="3627437"/>
              <a:ext cx="157162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5437" y="411003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6787" y="2546350"/>
              <a:ext cx="157163" cy="1571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8837" y="36528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2637" y="2890837"/>
              <a:ext cx="157163" cy="1571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8837" y="3195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0237" y="3957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4037" y="3348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7837" y="2586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600" y="4914901"/>
              <a:ext cx="3048000" cy="228600"/>
            </a:xfrm>
            <a:custGeom>
              <a:avLst/>
              <a:gdLst/>
              <a:ahLst/>
              <a:cxnLst/>
              <a:rect l="l" t="t" r="r" b="b"/>
              <a:pathLst>
                <a:path w="3048000" h="228600">
                  <a:moveTo>
                    <a:pt x="0" y="76198"/>
                  </a:moveTo>
                  <a:lnTo>
                    <a:pt x="0" y="152398"/>
                  </a:lnTo>
                  <a:lnTo>
                    <a:pt x="2819400" y="152400"/>
                  </a:lnTo>
                  <a:lnTo>
                    <a:pt x="2819400" y="228600"/>
                  </a:lnTo>
                  <a:lnTo>
                    <a:pt x="3048000" y="114300"/>
                  </a:lnTo>
                  <a:lnTo>
                    <a:pt x="2971800" y="76200"/>
                  </a:lnTo>
                  <a:lnTo>
                    <a:pt x="0" y="76198"/>
                  </a:lnTo>
                  <a:close/>
                </a:path>
                <a:path w="3048000" h="228600">
                  <a:moveTo>
                    <a:pt x="2819400" y="0"/>
                  </a:moveTo>
                  <a:lnTo>
                    <a:pt x="2819400" y="76200"/>
                  </a:lnTo>
                  <a:lnTo>
                    <a:pt x="2971800" y="76200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" y="1828800"/>
              <a:ext cx="228600" cy="3200400"/>
            </a:xfrm>
            <a:custGeom>
              <a:avLst/>
              <a:gdLst/>
              <a:ahLst/>
              <a:cxnLst/>
              <a:rect l="l" t="t" r="r" b="b"/>
              <a:pathLst>
                <a:path w="228600" h="32004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200400"/>
                  </a:lnTo>
                  <a:lnTo>
                    <a:pt x="152400" y="3200400"/>
                  </a:lnTo>
                  <a:lnTo>
                    <a:pt x="152400" y="228600"/>
                  </a:lnTo>
                  <a:close/>
                </a:path>
                <a:path w="228600" h="32004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60140" y="3491696"/>
            <a:ext cx="4273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是否存在问题？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8720" y="2148512"/>
            <a:ext cx="349885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10" dirty="0">
                <a:latin typeface="Times New Roman" panose="02020603050405020304"/>
                <a:cs typeface="Times New Roman" panose="02020603050405020304"/>
              </a:rPr>
              <a:t>F</a:t>
            </a:r>
            <a:endParaRPr sz="4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5600" y="2266951"/>
            <a:ext cx="1371600" cy="190500"/>
          </a:xfrm>
          <a:custGeom>
            <a:avLst/>
            <a:gdLst/>
            <a:ahLst/>
            <a:cxnLst/>
            <a:rect l="l" t="t" r="r" b="b"/>
            <a:pathLst>
              <a:path w="1371600" h="190500">
                <a:moveTo>
                  <a:pt x="0" y="63498"/>
                </a:moveTo>
                <a:lnTo>
                  <a:pt x="0" y="126998"/>
                </a:lnTo>
                <a:lnTo>
                  <a:pt x="1181100" y="127000"/>
                </a:lnTo>
                <a:lnTo>
                  <a:pt x="1181100" y="190500"/>
                </a:lnTo>
                <a:lnTo>
                  <a:pt x="1371600" y="95250"/>
                </a:lnTo>
                <a:lnTo>
                  <a:pt x="1308100" y="63500"/>
                </a:lnTo>
                <a:lnTo>
                  <a:pt x="0" y="63498"/>
                </a:lnTo>
                <a:close/>
              </a:path>
              <a:path w="1371600" h="190500">
                <a:moveTo>
                  <a:pt x="1181100" y="0"/>
                </a:moveTo>
                <a:lnTo>
                  <a:pt x="1181100" y="63500"/>
                </a:lnTo>
                <a:lnTo>
                  <a:pt x="1308100" y="63500"/>
                </a:lnTo>
                <a:lnTo>
                  <a:pt x="118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6489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481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216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0477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0797" y="2317363"/>
            <a:ext cx="1120140" cy="652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8475" algn="l"/>
              </a:tabLst>
            </a:pPr>
            <a:r>
              <a:rPr sz="4100" b="1" spc="1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4100" spc="2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5" dirty="0">
                <a:latin typeface="Times New Roman" panose="02020603050405020304"/>
                <a:cs typeface="Times New Roman" panose="02020603050405020304"/>
              </a:rPr>
              <a:t>1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34394" y="1625745"/>
            <a:ext cx="1555115" cy="576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600" b="1" spc="15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600" b="1" spc="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45" dirty="0">
                <a:latin typeface="Times New Roman" panose="02020603050405020304"/>
                <a:cs typeface="Times New Roman" panose="02020603050405020304"/>
              </a:rPr>
              <a:t>0,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0" y="1824310"/>
            <a:ext cx="1219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7540" y="1990647"/>
            <a:ext cx="4648200" cy="439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369187"/>
            <a:ext cx="54076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32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0340" y="6402578"/>
            <a:ext cx="1537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Unicode MS" panose="020B0604020202020204" charset="-122"/>
                <a:cs typeface="Arial Unicode MS" panose="020B0604020202020204" charset="-122"/>
              </a:rPr>
              <a:t>Courtesy slide </a:t>
            </a:r>
            <a:r>
              <a:rPr sz="1000" spc="-30" dirty="0">
                <a:latin typeface="Arial Unicode MS" panose="020B0604020202020204" charset="-122"/>
                <a:cs typeface="Arial Unicode MS" panose="020B0604020202020204" charset="-122"/>
              </a:rPr>
              <a:t>S.</a:t>
            </a:r>
            <a:r>
              <a:rPr sz="1000" spc="5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000" dirty="0">
                <a:latin typeface="Arial Unicode MS" panose="020B0604020202020204" charset="-122"/>
                <a:cs typeface="Arial Unicode MS" panose="020B0604020202020204" charset="-122"/>
              </a:rPr>
              <a:t>Lazebnik</a:t>
            </a:r>
            <a:endParaRPr sz="1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907540" y="345425"/>
            <a:ext cx="5328920" cy="553720"/>
          </a:xfrm>
        </p:spPr>
        <p:txBody>
          <a:bodyPr/>
          <a:lstStyle/>
          <a:p>
            <a:pPr rtl="0" eaLnBrk="1" latinLnBrk="0" hangingPunct="1"/>
            <a:r>
              <a:rPr lang="zh-CN" altLang="zh-CN" kern="1200" spc="-1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Arial Unicode MS" panose="020B0604020202020204" pitchFamily="34" charset="-128"/>
              </a:rPr>
              <a:t>从单幅视图中恢复结构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2819401" y="162548"/>
            <a:ext cx="35052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点法存在问题</a:t>
            </a:r>
            <a:endParaRPr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38470" y="5042767"/>
            <a:ext cx="6896100" cy="9131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中各个元素的大小差异太大</a:t>
            </a:r>
            <a:endParaRPr lang="en-US" altLang="zh-CN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zh-CN" altLang="en-US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这为</a:t>
            </a:r>
            <a:r>
              <a:rPr lang="en-US" altLang="zh-CN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-25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带来了麻烦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494433" y="1233107"/>
            <a:ext cx="1652270" cy="105029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435"/>
              </a:spcBef>
            </a:pPr>
            <a:r>
              <a:rPr sz="2950" b="1" spc="0" dirty="0">
                <a:latin typeface="Times New Roman" panose="02020603050405020304"/>
                <a:cs typeface="Times New Roman" panose="02020603050405020304"/>
              </a:rPr>
              <a:t>Wf </a:t>
            </a:r>
            <a:r>
              <a:rPr sz="29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9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9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476250" algn="l"/>
                <a:tab pos="1187450" algn="l"/>
              </a:tabLst>
            </a:pPr>
            <a:endParaRPr sz="1900" i="1" spc="-4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716843" y="5450429"/>
            <a:ext cx="273685" cy="94805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HZ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pag</a:t>
            </a:r>
            <a:r>
              <a:rPr sz="1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108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745" y="267335"/>
            <a:ext cx="171577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000" spc="125" dirty="0">
                <a:latin typeface="黑体" panose="02010609060101010101" charset="-122"/>
                <a:ea typeface="黑体" panose="02010609060101010101" charset="-122"/>
              </a:rPr>
              <a:t>归一化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68120"/>
            <a:ext cx="7740015" cy="264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IDEA: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对图像坐标进行变换，已达到更好的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效果</a:t>
            </a:r>
            <a:endParaRPr lang="en-US" altLang="zh-CN" sz="2400" spc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27660">
              <a:lnSpc>
                <a:spcPct val="101000"/>
              </a:lnSpc>
            </a:pPr>
            <a:r>
              <a:rPr lang="zh-CN" altLang="en-US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对每幅图像施加变换</a:t>
            </a:r>
            <a:r>
              <a:rPr lang="en-US" altLang="zh-CN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sz="2400" spc="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平移与缩放</a:t>
            </a:r>
            <a:r>
              <a:rPr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，改变换满足如下条件：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</a:t>
            </a:r>
            <a:r>
              <a:rPr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782088" y="5017043"/>
            <a:ext cx="26066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25" dirty="0">
                <a:latin typeface="Arial Unicode MS" panose="020B0604020202020204" charset="-122"/>
                <a:cs typeface="Arial Unicode MS" panose="020B0604020202020204" charset="-122"/>
              </a:rPr>
              <a:t>变化之前的坐标系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lnTo>
                  <a:pt x="571500" y="381000"/>
                </a:lnTo>
                <a:lnTo>
                  <a:pt x="762000" y="190500"/>
                </a:lnTo>
                <a:lnTo>
                  <a:pt x="571500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95250"/>
                </a:moveTo>
                <a:lnTo>
                  <a:pt x="571500" y="95250"/>
                </a:lnTo>
                <a:lnTo>
                  <a:pt x="571500" y="0"/>
                </a:lnTo>
                <a:lnTo>
                  <a:pt x="762000" y="190500"/>
                </a:lnTo>
                <a:lnTo>
                  <a:pt x="571500" y="381000"/>
                </a:lnTo>
                <a:lnTo>
                  <a:pt x="5715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53224" y="2687320"/>
            <a:ext cx="19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219450" y="314325"/>
            <a:ext cx="24009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charset="-122"/>
                <a:ea typeface="黑体" panose="02010609060101010101" charset="-122"/>
              </a:rPr>
              <a:t>归一化实例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953000" y="1676400"/>
            <a:ext cx="3545840" cy="3514797"/>
            <a:chOff x="4953000" y="1676400"/>
            <a:chExt cx="3545840" cy="3514797"/>
          </a:xfrm>
        </p:grpSpPr>
        <p:sp>
          <p:nvSpPr>
            <p:cNvPr id="11" name="object 11"/>
            <p:cNvSpPr/>
            <p:nvPr/>
          </p:nvSpPr>
          <p:spPr>
            <a:xfrm>
              <a:off x="6096000" y="3619501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76198"/>
                  </a:moveTo>
                  <a:lnTo>
                    <a:pt x="0" y="152398"/>
                  </a:lnTo>
                  <a:lnTo>
                    <a:pt x="1371600" y="152400"/>
                  </a:lnTo>
                  <a:lnTo>
                    <a:pt x="1371600" y="228600"/>
                  </a:lnTo>
                  <a:lnTo>
                    <a:pt x="1600200" y="114300"/>
                  </a:lnTo>
                  <a:lnTo>
                    <a:pt x="1524000" y="76200"/>
                  </a:lnTo>
                  <a:lnTo>
                    <a:pt x="0" y="76198"/>
                  </a:lnTo>
                  <a:close/>
                </a:path>
                <a:path w="1600200" h="228600">
                  <a:moveTo>
                    <a:pt x="1371600" y="0"/>
                  </a:moveTo>
                  <a:lnTo>
                    <a:pt x="1371600" y="76200"/>
                  </a:lnTo>
                  <a:lnTo>
                    <a:pt x="1524000" y="762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698" y="1676400"/>
              <a:ext cx="228600" cy="2057400"/>
            </a:xfrm>
            <a:custGeom>
              <a:avLst/>
              <a:gdLst/>
              <a:ahLst/>
              <a:cxnLst/>
              <a:rect l="l" t="t" r="r" b="b"/>
              <a:pathLst>
                <a:path w="228600" h="2057400">
                  <a:moveTo>
                    <a:pt x="152400" y="228600"/>
                  </a:moveTo>
                  <a:lnTo>
                    <a:pt x="76200" y="228600"/>
                  </a:lnTo>
                  <a:lnTo>
                    <a:pt x="76201" y="2057400"/>
                  </a:lnTo>
                  <a:lnTo>
                    <a:pt x="152401" y="2057400"/>
                  </a:lnTo>
                  <a:lnTo>
                    <a:pt x="152400" y="228600"/>
                  </a:lnTo>
                  <a:close/>
                </a:path>
                <a:path w="228600" h="205740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184140" y="4901374"/>
              <a:ext cx="33147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25" dirty="0">
                  <a:latin typeface="Arial Unicode MS" panose="020B0604020202020204" charset="-122"/>
                  <a:cs typeface="Arial Unicode MS" panose="020B0604020202020204" charset="-122"/>
                </a:rPr>
                <a:t>变化之后的坐标系</a:t>
              </a:r>
              <a:endParaRPr lang="zh-CN" altLang="en-US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80000" y="2641600"/>
              <a:ext cx="1955800" cy="203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53000" y="2362200"/>
              <a:ext cx="2286000" cy="2438400"/>
            </a:xfrm>
            <a:custGeom>
              <a:avLst/>
              <a:gdLst/>
              <a:ahLst/>
              <a:cxnLst/>
              <a:rect l="l" t="t" r="r" b="b"/>
              <a:pathLst>
                <a:path w="2286000" h="2438400">
                  <a:moveTo>
                    <a:pt x="0" y="0"/>
                  </a:moveTo>
                  <a:lnTo>
                    <a:pt x="2286000" y="0"/>
                  </a:lnTo>
                  <a:lnTo>
                    <a:pt x="2286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7699" y="1295400"/>
            <a:ext cx="2933701" cy="3543301"/>
            <a:chOff x="647699" y="1295400"/>
            <a:chExt cx="2933701" cy="3543301"/>
          </a:xfrm>
        </p:grpSpPr>
        <p:sp>
          <p:nvSpPr>
            <p:cNvPr id="2" name="object 2"/>
            <p:cNvSpPr/>
            <p:nvPr/>
          </p:nvSpPr>
          <p:spPr>
            <a:xfrm>
              <a:off x="762000" y="1676400"/>
              <a:ext cx="2749550" cy="312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789112" y="3046412"/>
              <a:ext cx="155575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0687" y="2732087"/>
              <a:ext cx="155575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8862" y="273208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2800" y="3322637"/>
              <a:ext cx="157162" cy="1571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8837" y="3805237"/>
              <a:ext cx="157163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70187" y="2241550"/>
              <a:ext cx="157163" cy="1571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2237" y="33480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6037" y="2586037"/>
              <a:ext cx="157163" cy="1571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2237" y="2890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33637" y="3652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7437" y="3043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1237" y="2281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2057400"/>
              <a:ext cx="1905000" cy="1981200"/>
            </a:xfrm>
            <a:custGeom>
              <a:avLst/>
              <a:gdLst/>
              <a:ahLst/>
              <a:cxnLst/>
              <a:rect l="l" t="t" r="r" b="b"/>
              <a:pathLst>
                <a:path w="1905000" h="1981200">
                  <a:moveTo>
                    <a:pt x="0" y="990600"/>
                  </a:moveTo>
                  <a:lnTo>
                    <a:pt x="1165" y="941159"/>
                  </a:lnTo>
                  <a:lnTo>
                    <a:pt x="4626" y="892345"/>
                  </a:lnTo>
                  <a:lnTo>
                    <a:pt x="10327" y="844216"/>
                  </a:lnTo>
                  <a:lnTo>
                    <a:pt x="18214" y="796828"/>
                  </a:lnTo>
                  <a:lnTo>
                    <a:pt x="28232" y="750237"/>
                  </a:lnTo>
                  <a:lnTo>
                    <a:pt x="40327" y="704501"/>
                  </a:lnTo>
                  <a:lnTo>
                    <a:pt x="54445" y="659676"/>
                  </a:lnTo>
                  <a:lnTo>
                    <a:pt x="70529" y="615820"/>
                  </a:lnTo>
                  <a:lnTo>
                    <a:pt x="88527" y="572988"/>
                  </a:lnTo>
                  <a:lnTo>
                    <a:pt x="108384" y="531237"/>
                  </a:lnTo>
                  <a:lnTo>
                    <a:pt x="130044" y="490625"/>
                  </a:lnTo>
                  <a:lnTo>
                    <a:pt x="153453" y="451207"/>
                  </a:lnTo>
                  <a:lnTo>
                    <a:pt x="178557" y="413042"/>
                  </a:lnTo>
                  <a:lnTo>
                    <a:pt x="205302" y="376185"/>
                  </a:lnTo>
                  <a:lnTo>
                    <a:pt x="233632" y="340693"/>
                  </a:lnTo>
                  <a:lnTo>
                    <a:pt x="263493" y="306623"/>
                  </a:lnTo>
                  <a:lnTo>
                    <a:pt x="294830" y="274032"/>
                  </a:lnTo>
                  <a:lnTo>
                    <a:pt x="327590" y="242977"/>
                  </a:lnTo>
                  <a:lnTo>
                    <a:pt x="361716" y="213514"/>
                  </a:lnTo>
                  <a:lnTo>
                    <a:pt x="397156" y="185700"/>
                  </a:lnTo>
                  <a:lnTo>
                    <a:pt x="433853" y="159591"/>
                  </a:lnTo>
                  <a:lnTo>
                    <a:pt x="471754" y="135245"/>
                  </a:lnTo>
                  <a:lnTo>
                    <a:pt x="510805" y="112719"/>
                  </a:lnTo>
                  <a:lnTo>
                    <a:pt x="550950" y="92068"/>
                  </a:lnTo>
                  <a:lnTo>
                    <a:pt x="592134" y="73351"/>
                  </a:lnTo>
                  <a:lnTo>
                    <a:pt x="634304" y="56622"/>
                  </a:lnTo>
                  <a:lnTo>
                    <a:pt x="677405" y="41941"/>
                  </a:lnTo>
                  <a:lnTo>
                    <a:pt x="721382" y="29362"/>
                  </a:lnTo>
                  <a:lnTo>
                    <a:pt x="766180" y="18943"/>
                  </a:lnTo>
                  <a:lnTo>
                    <a:pt x="811746" y="10740"/>
                  </a:lnTo>
                  <a:lnTo>
                    <a:pt x="858024" y="4811"/>
                  </a:lnTo>
                  <a:lnTo>
                    <a:pt x="904960" y="1212"/>
                  </a:lnTo>
                  <a:lnTo>
                    <a:pt x="952500" y="0"/>
                  </a:lnTo>
                  <a:lnTo>
                    <a:pt x="1000039" y="1212"/>
                  </a:lnTo>
                  <a:lnTo>
                    <a:pt x="1046975" y="4811"/>
                  </a:lnTo>
                  <a:lnTo>
                    <a:pt x="1093253" y="10740"/>
                  </a:lnTo>
                  <a:lnTo>
                    <a:pt x="1138819" y="18943"/>
                  </a:lnTo>
                  <a:lnTo>
                    <a:pt x="1183617" y="29362"/>
                  </a:lnTo>
                  <a:lnTo>
                    <a:pt x="1227594" y="41941"/>
                  </a:lnTo>
                  <a:lnTo>
                    <a:pt x="1270695" y="56622"/>
                  </a:lnTo>
                  <a:lnTo>
                    <a:pt x="1312865" y="73351"/>
                  </a:lnTo>
                  <a:lnTo>
                    <a:pt x="1354049" y="92068"/>
                  </a:lnTo>
                  <a:lnTo>
                    <a:pt x="1394194" y="112719"/>
                  </a:lnTo>
                  <a:lnTo>
                    <a:pt x="1433244" y="135245"/>
                  </a:lnTo>
                  <a:lnTo>
                    <a:pt x="1471146" y="159591"/>
                  </a:lnTo>
                  <a:lnTo>
                    <a:pt x="1507843" y="185700"/>
                  </a:lnTo>
                  <a:lnTo>
                    <a:pt x="1543283" y="213514"/>
                  </a:lnTo>
                  <a:lnTo>
                    <a:pt x="1577409" y="242977"/>
                  </a:lnTo>
                  <a:lnTo>
                    <a:pt x="1610169" y="274032"/>
                  </a:lnTo>
                  <a:lnTo>
                    <a:pt x="1641506" y="306623"/>
                  </a:lnTo>
                  <a:lnTo>
                    <a:pt x="1671367" y="340693"/>
                  </a:lnTo>
                  <a:lnTo>
                    <a:pt x="1699697" y="376185"/>
                  </a:lnTo>
                  <a:lnTo>
                    <a:pt x="1726442" y="413042"/>
                  </a:lnTo>
                  <a:lnTo>
                    <a:pt x="1751546" y="451207"/>
                  </a:lnTo>
                  <a:lnTo>
                    <a:pt x="1774955" y="490625"/>
                  </a:lnTo>
                  <a:lnTo>
                    <a:pt x="1796615" y="531237"/>
                  </a:lnTo>
                  <a:lnTo>
                    <a:pt x="1816472" y="572988"/>
                  </a:lnTo>
                  <a:lnTo>
                    <a:pt x="1834470" y="615820"/>
                  </a:lnTo>
                  <a:lnTo>
                    <a:pt x="1850554" y="659676"/>
                  </a:lnTo>
                  <a:lnTo>
                    <a:pt x="1864672" y="704501"/>
                  </a:lnTo>
                  <a:lnTo>
                    <a:pt x="1876767" y="750237"/>
                  </a:lnTo>
                  <a:lnTo>
                    <a:pt x="1886785" y="796828"/>
                  </a:lnTo>
                  <a:lnTo>
                    <a:pt x="1894672" y="844216"/>
                  </a:lnTo>
                  <a:lnTo>
                    <a:pt x="1900373" y="892345"/>
                  </a:lnTo>
                  <a:lnTo>
                    <a:pt x="1903834" y="941159"/>
                  </a:lnTo>
                  <a:lnTo>
                    <a:pt x="1905000" y="990600"/>
                  </a:lnTo>
                  <a:lnTo>
                    <a:pt x="1903834" y="1040040"/>
                  </a:lnTo>
                  <a:lnTo>
                    <a:pt x="1900373" y="1088854"/>
                  </a:lnTo>
                  <a:lnTo>
                    <a:pt x="1894672" y="1136983"/>
                  </a:lnTo>
                  <a:lnTo>
                    <a:pt x="1886785" y="1184371"/>
                  </a:lnTo>
                  <a:lnTo>
                    <a:pt x="1876767" y="1230962"/>
                  </a:lnTo>
                  <a:lnTo>
                    <a:pt x="1864672" y="1276698"/>
                  </a:lnTo>
                  <a:lnTo>
                    <a:pt x="1850554" y="1321523"/>
                  </a:lnTo>
                  <a:lnTo>
                    <a:pt x="1834470" y="1365379"/>
                  </a:lnTo>
                  <a:lnTo>
                    <a:pt x="1816472" y="1408211"/>
                  </a:lnTo>
                  <a:lnTo>
                    <a:pt x="1796615" y="1449962"/>
                  </a:lnTo>
                  <a:lnTo>
                    <a:pt x="1774955" y="1490574"/>
                  </a:lnTo>
                  <a:lnTo>
                    <a:pt x="1751546" y="1529991"/>
                  </a:lnTo>
                  <a:lnTo>
                    <a:pt x="1726442" y="1568157"/>
                  </a:lnTo>
                  <a:lnTo>
                    <a:pt x="1699697" y="1605014"/>
                  </a:lnTo>
                  <a:lnTo>
                    <a:pt x="1671367" y="1640506"/>
                  </a:lnTo>
                  <a:lnTo>
                    <a:pt x="1641506" y="1674576"/>
                  </a:lnTo>
                  <a:lnTo>
                    <a:pt x="1610169" y="1707166"/>
                  </a:lnTo>
                  <a:lnTo>
                    <a:pt x="1577409" y="1738222"/>
                  </a:lnTo>
                  <a:lnTo>
                    <a:pt x="1543283" y="1767685"/>
                  </a:lnTo>
                  <a:lnTo>
                    <a:pt x="1507843" y="1795499"/>
                  </a:lnTo>
                  <a:lnTo>
                    <a:pt x="1471146" y="1821608"/>
                  </a:lnTo>
                  <a:lnTo>
                    <a:pt x="1433244" y="1845954"/>
                  </a:lnTo>
                  <a:lnTo>
                    <a:pt x="1394194" y="1868480"/>
                  </a:lnTo>
                  <a:lnTo>
                    <a:pt x="1354049" y="1889131"/>
                  </a:lnTo>
                  <a:lnTo>
                    <a:pt x="1312865" y="1907848"/>
                  </a:lnTo>
                  <a:lnTo>
                    <a:pt x="1270695" y="1924577"/>
                  </a:lnTo>
                  <a:lnTo>
                    <a:pt x="1227594" y="1939258"/>
                  </a:lnTo>
                  <a:lnTo>
                    <a:pt x="1183617" y="1951837"/>
                  </a:lnTo>
                  <a:lnTo>
                    <a:pt x="1138819" y="1962256"/>
                  </a:lnTo>
                  <a:lnTo>
                    <a:pt x="1093253" y="1970459"/>
                  </a:lnTo>
                  <a:lnTo>
                    <a:pt x="1046975" y="1976388"/>
                  </a:lnTo>
                  <a:lnTo>
                    <a:pt x="1000039" y="1979987"/>
                  </a:lnTo>
                  <a:lnTo>
                    <a:pt x="952500" y="1981200"/>
                  </a:lnTo>
                  <a:lnTo>
                    <a:pt x="904960" y="1979987"/>
                  </a:lnTo>
                  <a:lnTo>
                    <a:pt x="858024" y="1976388"/>
                  </a:lnTo>
                  <a:lnTo>
                    <a:pt x="811746" y="1970459"/>
                  </a:lnTo>
                  <a:lnTo>
                    <a:pt x="766180" y="1962256"/>
                  </a:lnTo>
                  <a:lnTo>
                    <a:pt x="721382" y="1951837"/>
                  </a:lnTo>
                  <a:lnTo>
                    <a:pt x="677405" y="1939258"/>
                  </a:lnTo>
                  <a:lnTo>
                    <a:pt x="634304" y="1924577"/>
                  </a:lnTo>
                  <a:lnTo>
                    <a:pt x="592134" y="1907848"/>
                  </a:lnTo>
                  <a:lnTo>
                    <a:pt x="550950" y="1889131"/>
                  </a:lnTo>
                  <a:lnTo>
                    <a:pt x="510805" y="1868480"/>
                  </a:lnTo>
                  <a:lnTo>
                    <a:pt x="471754" y="1845954"/>
                  </a:lnTo>
                  <a:lnTo>
                    <a:pt x="433853" y="1821608"/>
                  </a:lnTo>
                  <a:lnTo>
                    <a:pt x="397156" y="1795499"/>
                  </a:lnTo>
                  <a:lnTo>
                    <a:pt x="361716" y="1767685"/>
                  </a:lnTo>
                  <a:lnTo>
                    <a:pt x="327590" y="1738222"/>
                  </a:lnTo>
                  <a:lnTo>
                    <a:pt x="294830" y="1707166"/>
                  </a:lnTo>
                  <a:lnTo>
                    <a:pt x="263493" y="1674576"/>
                  </a:lnTo>
                  <a:lnTo>
                    <a:pt x="233632" y="1640506"/>
                  </a:lnTo>
                  <a:lnTo>
                    <a:pt x="205302" y="1605014"/>
                  </a:lnTo>
                  <a:lnTo>
                    <a:pt x="178557" y="1568157"/>
                  </a:lnTo>
                  <a:lnTo>
                    <a:pt x="153453" y="1529991"/>
                  </a:lnTo>
                  <a:lnTo>
                    <a:pt x="130044" y="1490574"/>
                  </a:lnTo>
                  <a:lnTo>
                    <a:pt x="108384" y="1449962"/>
                  </a:lnTo>
                  <a:lnTo>
                    <a:pt x="88527" y="1408211"/>
                  </a:lnTo>
                  <a:lnTo>
                    <a:pt x="70529" y="1365379"/>
                  </a:lnTo>
                  <a:lnTo>
                    <a:pt x="54445" y="1321523"/>
                  </a:lnTo>
                  <a:lnTo>
                    <a:pt x="40327" y="1276698"/>
                  </a:lnTo>
                  <a:lnTo>
                    <a:pt x="28232" y="1230962"/>
                  </a:lnTo>
                  <a:lnTo>
                    <a:pt x="18214" y="1184371"/>
                  </a:lnTo>
                  <a:lnTo>
                    <a:pt x="10327" y="1136983"/>
                  </a:lnTo>
                  <a:lnTo>
                    <a:pt x="4626" y="1088854"/>
                  </a:lnTo>
                  <a:lnTo>
                    <a:pt x="1165" y="1040040"/>
                  </a:lnTo>
                  <a:lnTo>
                    <a:pt x="0" y="990600"/>
                  </a:lnTo>
                  <a:close/>
                </a:path>
              </a:pathLst>
            </a:custGeom>
            <a:ln w="508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676400"/>
              <a:ext cx="2743200" cy="3048000"/>
            </a:xfrm>
            <a:custGeom>
              <a:avLst/>
              <a:gdLst/>
              <a:ahLst/>
              <a:cxnLst/>
              <a:rect l="l" t="t" r="r" b="b"/>
              <a:pathLst>
                <a:path w="2743200" h="3048000">
                  <a:moveTo>
                    <a:pt x="0" y="0"/>
                  </a:moveTo>
                  <a:lnTo>
                    <a:pt x="2743200" y="0"/>
                  </a:lnTo>
                  <a:lnTo>
                    <a:pt x="27432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2000" y="4610101"/>
              <a:ext cx="2819400" cy="228600"/>
            </a:xfrm>
            <a:custGeom>
              <a:avLst/>
              <a:gdLst/>
              <a:ahLst/>
              <a:cxnLst/>
              <a:rect l="l" t="t" r="r" b="b"/>
              <a:pathLst>
                <a:path w="2819400" h="228600">
                  <a:moveTo>
                    <a:pt x="0" y="76198"/>
                  </a:moveTo>
                  <a:lnTo>
                    <a:pt x="0" y="152398"/>
                  </a:lnTo>
                  <a:lnTo>
                    <a:pt x="2590800" y="152400"/>
                  </a:lnTo>
                  <a:lnTo>
                    <a:pt x="2590800" y="228600"/>
                  </a:lnTo>
                  <a:lnTo>
                    <a:pt x="2819400" y="114300"/>
                  </a:lnTo>
                  <a:lnTo>
                    <a:pt x="2743200" y="76200"/>
                  </a:lnTo>
                  <a:lnTo>
                    <a:pt x="0" y="76198"/>
                  </a:lnTo>
                  <a:close/>
                </a:path>
                <a:path w="2819400" h="228600">
                  <a:moveTo>
                    <a:pt x="2590800" y="0"/>
                  </a:moveTo>
                  <a:lnTo>
                    <a:pt x="2590800" y="76200"/>
                  </a:lnTo>
                  <a:lnTo>
                    <a:pt x="2743200" y="762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7699" y="1295400"/>
              <a:ext cx="228600" cy="3429000"/>
            </a:xfrm>
            <a:custGeom>
              <a:avLst/>
              <a:gdLst/>
              <a:ahLst/>
              <a:cxnLst/>
              <a:rect l="l" t="t" r="r" b="b"/>
              <a:pathLst>
                <a:path w="228600" h="34290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429000"/>
                  </a:lnTo>
                  <a:lnTo>
                    <a:pt x="152400" y="3429000"/>
                  </a:lnTo>
                  <a:lnTo>
                    <a:pt x="152400" y="228600"/>
                  </a:lnTo>
                  <a:close/>
                </a:path>
                <a:path w="228600" h="34290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7860" y="5655512"/>
            <a:ext cx="784098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0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 </a:t>
            </a:r>
            <a:r>
              <a:rPr lang="en-US" altLang="zh-CN" sz="20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5D2276C-091A-FE43-A4DC-C26C95E4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" y="990600"/>
            <a:ext cx="8537534" cy="42908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5913FED-5FC0-8E4F-91DF-8CF932B9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5635683"/>
            <a:ext cx="6273800" cy="6158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9740" y="6103641"/>
            <a:ext cx="27609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lang="en-US" altLang="zh-CN"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	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逆归一化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9380" y="289560"/>
            <a:ext cx="32207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70" dirty="0">
                <a:latin typeface="黑体" panose="02010609060101010101" charset="-122"/>
                <a:ea typeface="黑体" panose="02010609060101010101" charset="-122"/>
              </a:rPr>
              <a:t>归一化八点算法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5279" y="4656616"/>
            <a:ext cx="5556250" cy="55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945" algn="l"/>
              </a:tabLst>
            </a:pP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执行秩</a:t>
            </a: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</a:t>
            </a:r>
            <a:r>
              <a:rPr sz="3550" spc="-25" dirty="0">
                <a:latin typeface="Symbol" panose="05050102010706020507"/>
                <a:cs typeface="Symbol" panose="05050102010706020507"/>
              </a:rPr>
              <a:t></a:t>
            </a:r>
            <a:r>
              <a:rPr sz="355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-204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75" spc="-307" baseline="-24000" dirty="0">
                <a:latin typeface="Times New Roman" panose="02020603050405020304"/>
                <a:cs typeface="Times New Roman" panose="02020603050405020304"/>
              </a:rPr>
              <a:t>q</a:t>
            </a:r>
            <a:endParaRPr sz="3075" baseline="-24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780" y="1487076"/>
            <a:ext cx="868426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81330" algn="l"/>
                <a:tab pos="482600" algn="l"/>
              </a:tabLst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分别计算</a:t>
            </a: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和图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  </a:t>
            </a:r>
            <a:r>
              <a:rPr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 </a:t>
            </a:r>
            <a:r>
              <a:rPr lang="zh-CN" altLang="en-US"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T’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48945" indent="-43624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坐标归一化：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3955" y="3212883"/>
            <a:ext cx="1898649" cy="15600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527800" algn="l"/>
              </a:tabLst>
            </a:pPr>
            <a:r>
              <a:rPr sz="2400" spc="10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4575" i="1" spc="-802" baseline="-4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575" spc="-802" baseline="12000" dirty="0">
                <a:latin typeface="Times New Roman" panose="02020603050405020304"/>
                <a:cs typeface="Times New Roman" panose="02020603050405020304"/>
              </a:rPr>
              <a:t>ˆ	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203" y="3753587"/>
            <a:ext cx="13970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15" dirty="0">
                <a:latin typeface="Times New Roman" panose="02020603050405020304"/>
                <a:cs typeface="Times New Roman" panose="02020603050405020304"/>
              </a:rPr>
              <a:t>q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𝑇</m:t>
                    </m:r>
                    <m:r>
                      <a:rPr lang="en-US" altLang="zh-CN" sz="2800" b="0" i="1" smtClean="0">
                        <a:latin typeface="Cambria Math"/>
                      </a:rPr>
                      <m:t>′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’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588" r="-5903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/>
                                      </a:rPr>
                                      <m:t>det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blipFill>
                <a:blip r:embed="rId6"/>
                <a:stretch>
                  <a:fillRect l="-109497" t="-276667" r="-21229" b="-4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55600" y="3582250"/>
            <a:ext cx="3348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920"/>
              </a:spcBef>
              <a:tabLst>
                <a:tab pos="448945" algn="l"/>
                <a:tab pos="449580" algn="l"/>
              </a:tabLst>
            </a:pPr>
            <a:r>
              <a:rPr lang="en-US" altLang="zh-CN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通过八点法计算矩阵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962400" y="223837"/>
            <a:ext cx="3124517" cy="3119756"/>
            <a:chOff x="3962400" y="223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374650"/>
              <a:ext cx="2197100" cy="2697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3400" y="223837"/>
            <a:ext cx="3124517" cy="3119756"/>
            <a:chOff x="533400" y="223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412750"/>
              <a:ext cx="2263775" cy="2905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3400" y="3500437"/>
            <a:ext cx="3124517" cy="3119756"/>
            <a:chOff x="533400" y="3500437"/>
            <a:chExt cx="3124517" cy="3119756"/>
          </a:xfrm>
        </p:grpSpPr>
        <p:sp>
          <p:nvSpPr>
            <p:cNvPr id="12" name="object 12"/>
            <p:cNvSpPr/>
            <p:nvPr/>
          </p:nvSpPr>
          <p:spPr>
            <a:xfrm>
              <a:off x="533400" y="35052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162" y="35004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8162" y="35004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8162" y="35417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675" y="3689350"/>
              <a:ext cx="2301875" cy="28130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62400" y="3484562"/>
            <a:ext cx="3124517" cy="3119756"/>
            <a:chOff x="3962400" y="3484562"/>
            <a:chExt cx="3124517" cy="3119756"/>
          </a:xfrm>
        </p:grpSpPr>
        <p:sp>
          <p:nvSpPr>
            <p:cNvPr id="17" name="object 17"/>
            <p:cNvSpPr/>
            <p:nvPr/>
          </p:nvSpPr>
          <p:spPr>
            <a:xfrm>
              <a:off x="3962400" y="3489325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7162" y="3484563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7162" y="3484562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67162" y="3525837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1225" y="3638550"/>
              <a:ext cx="2219325" cy="2706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359" y="3887811"/>
            <a:ext cx="276860" cy="224155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With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62" y="388627"/>
            <a:ext cx="276860" cy="260223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Without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17740" y="496062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/>
              <a:t>Mean</a:t>
            </a:r>
            <a:r>
              <a:rPr sz="1800" spc="5" dirty="0"/>
              <a:t> </a:t>
            </a:r>
            <a:r>
              <a:rPr sz="1800" spc="25" dirty="0"/>
              <a:t>errors:  </a:t>
            </a:r>
            <a:r>
              <a:rPr sz="1800" spc="55" dirty="0"/>
              <a:t>10.0pixel  </a:t>
            </a:r>
            <a:r>
              <a:rPr sz="1800" spc="50" dirty="0"/>
              <a:t>9.1pixel</a:t>
            </a:r>
            <a:endParaRPr sz="1800"/>
          </a:p>
        </p:txBody>
      </p:sp>
      <p:sp>
        <p:nvSpPr>
          <p:cNvPr id="25" name="object 25"/>
          <p:cNvSpPr txBox="1"/>
          <p:nvPr/>
        </p:nvSpPr>
        <p:spPr>
          <a:xfrm>
            <a:off x="7327265" y="3739324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Mean</a:t>
            </a:r>
            <a:r>
              <a:rPr spc="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25" dirty="0">
                <a:latin typeface="Arial Unicode MS" panose="020B0604020202020204" charset="-122"/>
                <a:cs typeface="Arial Unicode MS" panose="020B0604020202020204" charset="-122"/>
              </a:rPr>
              <a:t>errors:  </a:t>
            </a: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1.0pixel  </a:t>
            </a:r>
            <a:r>
              <a:rPr spc="65" dirty="0">
                <a:latin typeface="Arial Unicode MS" panose="020B0604020202020204" charset="-122"/>
                <a:cs typeface="Arial Unicode MS" panose="020B0604020202020204" charset="-122"/>
              </a:rPr>
              <a:t>0.9pixel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1140" y="492759"/>
            <a:ext cx="419544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latin typeface="Calibri" panose="020F0502020204030204"/>
                <a:cs typeface="Calibri" panose="020F0502020204030204"/>
              </a:rPr>
              <a:t>Next </a:t>
            </a:r>
            <a:r>
              <a:rPr sz="6000" spc="-15" dirty="0">
                <a:latin typeface="Calibri" panose="020F0502020204030204"/>
                <a:cs typeface="Calibri" panose="020F0502020204030204"/>
              </a:rPr>
              <a:t>lecture:</a:t>
            </a:r>
            <a:endParaRPr sz="6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400" spc="-2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Stereo</a:t>
            </a:r>
            <a:r>
              <a:rPr sz="5400" spc="-7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spc="-40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systems</a:t>
            </a:r>
            <a:endParaRPr sz="5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93950" y="132715"/>
            <a:ext cx="37941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352800" y="5105400"/>
            <a:ext cx="1066800" cy="8382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425"/>
              </a:spcBef>
            </a:pPr>
            <a:r>
              <a:rPr sz="3200" spc="-150" dirty="0">
                <a:latin typeface="Arial Unicode MS" panose="020B0604020202020204" charset="-122"/>
                <a:cs typeface="Arial Unicode MS" panose="020B0604020202020204" charset="-122"/>
              </a:rPr>
              <a:t>E=?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40" y="5415280"/>
            <a:ext cx="2599055" cy="9335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-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13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x </a:t>
            </a:r>
            <a:r>
              <a:rPr lang="zh-CN" altLang="en-US"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平行于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31739" y="5106225"/>
            <a:ext cx="1066799" cy="79637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zh-CN" altLang="en-US" sz="2400" spc="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思路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: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b="1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R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=</a:t>
            </a:r>
            <a:r>
              <a:rPr sz="2400" i="1" spc="-65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I</a:t>
            </a:r>
            <a:endParaRPr sz="2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940" y="5510974"/>
            <a:ext cx="151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 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, 0,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0)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7020878" y="4700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194300" y="2992120"/>
              <a:ext cx="18034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136525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165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988185" y="210185"/>
            <a:ext cx="52108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平行像平面的本质矩阵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5940" y="5454333"/>
            <a:ext cx="2249170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100"/>
              </a:spcBef>
              <a:tabLst>
                <a:tab pos="1389380" algn="l"/>
                <a:tab pos="1795780" algn="l"/>
              </a:tabLst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	0	0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]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835"/>
              </a:lnSpc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I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3766" y="1303317"/>
            <a:ext cx="2279650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100" b="1" spc="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100" b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785" dirty="0">
                <a:latin typeface="Symbol" panose="05050102010706020507"/>
                <a:cs typeface="Symbol" panose="05050102010706020507"/>
              </a:rPr>
              <a:t></a:t>
            </a:r>
            <a:r>
              <a:rPr sz="4100" b="1" spc="-48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600" baseline="-24000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-494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475" dirty="0">
                <a:latin typeface="Symbol" panose="05050102010706020507"/>
                <a:cs typeface="Symbol" panose="05050102010706020507"/>
              </a:rPr>
              <a:t></a:t>
            </a:r>
            <a:r>
              <a:rPr sz="4100" spc="-1220" dirty="0">
                <a:latin typeface="Symbol" panose="05050102010706020507"/>
                <a:cs typeface="Symbol" panose="05050102010706020507"/>
              </a:rPr>
              <a:t></a:t>
            </a:r>
            <a:r>
              <a:rPr sz="4100" spc="-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b="1" spc="10" dirty="0">
                <a:latin typeface="Times New Roman" panose="02020603050405020304"/>
                <a:cs typeface="Times New Roman" panose="02020603050405020304"/>
              </a:rPr>
              <a:t>R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0140" y="5125720"/>
            <a:ext cx="116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20]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38400" y="184785"/>
            <a:ext cx="38627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  <a:endParaRPr lang="zh-CN" altLang="en-US" b="1" spc="15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8409" y="5646467"/>
            <a:ext cx="1156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</a:t>
            </a:r>
            <a:r>
              <a:rPr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!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0255" y="4733608"/>
            <a:ext cx="15411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445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09550" y="914400"/>
            <a:ext cx="8468360" cy="4096194"/>
            <a:chOff x="209550" y="914400"/>
            <a:chExt cx="8468360" cy="4096194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1069339" y="2839720"/>
              <a:ext cx="1016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55" dirty="0">
                  <a:latin typeface="Arial Unicode MS" panose="020B0604020202020204" charset="-122"/>
                  <a:cs typeface="Arial Unicode MS" panose="020B0604020202020204" charset="-122"/>
                </a:rPr>
                <a:t>l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393940" y="2915920"/>
              <a:ext cx="201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0" dirty="0">
                  <a:latin typeface="Arial Unicode MS" panose="020B0604020202020204" charset="-122"/>
                  <a:cs typeface="Arial Unicode MS" panose="020B0604020202020204" charset="-122"/>
                </a:rPr>
                <a:t>l’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0A0725A-3B53-214A-97E7-FE8FED5EA251}"/>
              </a:ext>
            </a:extLst>
          </p:cNvPr>
          <p:cNvSpPr txBox="1"/>
          <p:nvPr/>
        </p:nvSpPr>
        <p:spPr>
          <a:xfrm>
            <a:off x="-87630" y="55788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极线的方向是什么？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145" y="202565"/>
            <a:ext cx="38296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0" y="1905000"/>
            <a:ext cx="3449637" cy="4102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522" y="1752600"/>
            <a:ext cx="2944452" cy="396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365" y="184150"/>
            <a:ext cx="38112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9477" y="4733608"/>
            <a:ext cx="2036847" cy="738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126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 marR="5080">
              <a:lnSpc>
                <a:spcPts val="2870"/>
              </a:lnSpc>
              <a:spcBef>
                <a:spcPts val="200"/>
              </a:spcBef>
            </a:pPr>
            <a:endParaRPr lang="en-US" altLang="zh-CN"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8436AD7-5928-2B44-A800-5AED7E841F7D}"/>
              </a:ext>
            </a:extLst>
          </p:cNvPr>
          <p:cNvSpPr/>
          <p:nvPr/>
        </p:nvSpPr>
        <p:spPr>
          <a:xfrm>
            <a:off x="3649444" y="5052200"/>
            <a:ext cx="1853713" cy="422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和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p’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关系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440" y="97155"/>
            <a:ext cx="38804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29" y="5879535"/>
            <a:ext cx="1068705" cy="3448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21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800" spc="60" baseline="44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4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3150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10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0737" y="5408677"/>
            <a:ext cx="1672589" cy="1200785"/>
          </a:xfrm>
          <a:custGeom>
            <a:avLst/>
            <a:gdLst/>
            <a:ahLst/>
            <a:cxnLst/>
            <a:rect l="l" t="t" r="r" b="b"/>
            <a:pathLst>
              <a:path w="1672589" h="1200784">
                <a:moveTo>
                  <a:pt x="0" y="1200328"/>
                </a:moveTo>
                <a:lnTo>
                  <a:pt x="1672125" y="1200328"/>
                </a:lnTo>
                <a:lnTo>
                  <a:pt x="1672125" y="0"/>
                </a:lnTo>
                <a:lnTo>
                  <a:pt x="0" y="0"/>
                </a:lnTo>
                <a:lnTo>
                  <a:pt x="0" y="1200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88439" y="47336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b="0" i="1" smtClean="0">
                          <a:latin typeface="Cambria Math"/>
                        </a:rPr>
                        <m:t>𝑇𝑣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blipFill>
                <a:blip r:embed="rId7"/>
                <a:stretch>
                  <a:fillRect l="-1418" b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  <a:blipFill>
                <a:blip r:embed="rId8"/>
                <a:stretch>
                  <a:fillRect l="-11712" t="-34783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3464" y="267666"/>
            <a:ext cx="6559296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5506720"/>
            <a:ext cx="70040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矫正：令像平面平行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44934" y="5965225"/>
            <a:ext cx="58489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极约束</a:t>
            </a:r>
            <a:r>
              <a:rPr lang="en-US" altLang="zh-CN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  <a:sym typeface="Wingdings" pitchFamily="2" charset="2"/>
              </a:rPr>
              <a:t></a:t>
            </a: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35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v’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新的视图可以进行线性插值融合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6" name="object 6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7625" y="401955"/>
            <a:ext cx="39687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应用：视图融合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11317" y="2051049"/>
            <a:ext cx="5275282" cy="4533126"/>
            <a:chOff x="1811317" y="2051049"/>
            <a:chExt cx="5275282" cy="4533126"/>
          </a:xfrm>
        </p:grpSpPr>
        <p:sp>
          <p:nvSpPr>
            <p:cNvPr id="3" name="object 3"/>
            <p:cNvSpPr/>
            <p:nvPr/>
          </p:nvSpPr>
          <p:spPr>
            <a:xfrm>
              <a:off x="1811317" y="2051049"/>
              <a:ext cx="5275282" cy="45331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5200" y="3422650"/>
              <a:ext cx="1676400" cy="3048000"/>
            </a:xfrm>
            <a:custGeom>
              <a:avLst/>
              <a:gdLst/>
              <a:ahLst/>
              <a:cxnLst/>
              <a:rect l="l" t="t" r="r" b="b"/>
              <a:pathLst>
                <a:path w="1676400" h="3048000">
                  <a:moveTo>
                    <a:pt x="0" y="3047999"/>
                  </a:moveTo>
                  <a:lnTo>
                    <a:pt x="1676400" y="3047999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304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78939" y="1091850"/>
            <a:ext cx="642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S. </a:t>
            </a:r>
            <a:r>
              <a:rPr sz="1800" spc="130" dirty="0">
                <a:latin typeface="Arial Unicode MS" panose="020B0604020202020204" charset="-122"/>
                <a:cs typeface="Arial Unicode MS" panose="020B0604020202020204" charset="-122"/>
              </a:rPr>
              <a:t>M. 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Seitz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1800" spc="0" dirty="0">
                <a:latin typeface="Arial Unicode MS" panose="020B0604020202020204" charset="-122"/>
                <a:cs typeface="Arial Unicode MS" panose="020B0604020202020204" charset="-122"/>
              </a:rPr>
              <a:t>C. </a:t>
            </a:r>
            <a:r>
              <a:rPr sz="1800" spc="-85" dirty="0">
                <a:latin typeface="Arial Unicode MS" panose="020B0604020202020204" charset="-122"/>
                <a:cs typeface="Arial Unicode MS" panose="020B0604020202020204" charset="-122"/>
              </a:rPr>
              <a:t>R. </a:t>
            </a:r>
            <a:r>
              <a:rPr sz="1800" spc="15" dirty="0">
                <a:latin typeface="Arial Unicode MS" panose="020B0604020202020204" charset="-122"/>
                <a:cs typeface="Arial Unicode MS" panose="020B0604020202020204" charset="-122"/>
              </a:rPr>
              <a:t>Dyer, </a:t>
            </a:r>
            <a:r>
              <a:rPr sz="1800" i="1" spc="-55" dirty="0">
                <a:latin typeface="Lucida Sans" panose="020B0602030504020204"/>
                <a:cs typeface="Lucida Sans" panose="020B0602030504020204"/>
              </a:rPr>
              <a:t>Proc. </a:t>
            </a:r>
            <a:r>
              <a:rPr sz="1800" i="1" spc="25" dirty="0">
                <a:latin typeface="Lucida Sans" panose="020B0602030504020204"/>
                <a:cs typeface="Lucida Sans" panose="020B0602030504020204"/>
              </a:rPr>
              <a:t>SIGGRAPH </a:t>
            </a:r>
            <a:r>
              <a:rPr sz="1800" i="1" spc="-5" dirty="0">
                <a:latin typeface="Lucida Sans" panose="020B0602030504020204"/>
                <a:cs typeface="Lucida Sans" panose="020B0602030504020204"/>
              </a:rPr>
              <a:t>96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, </a:t>
            </a:r>
            <a:r>
              <a:rPr sz="1800" spc="60" dirty="0">
                <a:latin typeface="Arial Unicode MS" panose="020B0604020202020204" charset="-122"/>
                <a:cs typeface="Arial Unicode MS" panose="020B0604020202020204" charset="-122"/>
              </a:rPr>
              <a:t>1996,</a:t>
            </a:r>
            <a:r>
              <a:rPr sz="18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5" dirty="0">
                <a:latin typeface="Arial Unicode MS" panose="020B0604020202020204" charset="-122"/>
                <a:cs typeface="Arial Unicode MS" panose="020B0604020202020204" charset="-122"/>
              </a:rPr>
              <a:t>21-30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3310" y="417830"/>
            <a:ext cx="1897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</a:rPr>
              <a:t>图像矫正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1755139" y="1781365"/>
            <a:ext cx="5490139" cy="4246285"/>
            <a:chOff x="1755139" y="1781365"/>
            <a:chExt cx="5490139" cy="4246285"/>
          </a:xfrm>
        </p:grpSpPr>
        <p:sp>
          <p:nvSpPr>
            <p:cNvPr id="3" name="object 3"/>
            <p:cNvSpPr/>
            <p:nvPr/>
          </p:nvSpPr>
          <p:spPr>
            <a:xfrm>
              <a:off x="5065750" y="3255124"/>
              <a:ext cx="1406525" cy="1167765"/>
            </a:xfrm>
            <a:custGeom>
              <a:avLst/>
              <a:gdLst/>
              <a:ahLst/>
              <a:cxnLst/>
              <a:rect l="l" t="t" r="r" b="b"/>
              <a:pathLst>
                <a:path w="1406525" h="1167764">
                  <a:moveTo>
                    <a:pt x="0" y="1167451"/>
                  </a:moveTo>
                  <a:lnTo>
                    <a:pt x="6297" y="297176"/>
                  </a:lnTo>
                  <a:lnTo>
                    <a:pt x="1406059" y="0"/>
                  </a:lnTo>
                  <a:lnTo>
                    <a:pt x="1399761" y="870274"/>
                  </a:lnTo>
                  <a:lnTo>
                    <a:pt x="0" y="116745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8100" y="28985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6200" y="35462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0" y="42701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6252" y="2287052"/>
              <a:ext cx="1351915" cy="1130935"/>
            </a:xfrm>
            <a:custGeom>
              <a:avLst/>
              <a:gdLst/>
              <a:ahLst/>
              <a:cxnLst/>
              <a:rect l="l" t="t" r="r" b="b"/>
              <a:pathLst>
                <a:path w="1351914" h="1130935">
                  <a:moveTo>
                    <a:pt x="0" y="0"/>
                  </a:moveTo>
                  <a:lnTo>
                    <a:pt x="348529" y="711104"/>
                  </a:lnTo>
                  <a:lnTo>
                    <a:pt x="1351652" y="1130802"/>
                  </a:lnTo>
                  <a:lnTo>
                    <a:pt x="1003122" y="41969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1545" y="2323820"/>
              <a:ext cx="1435100" cy="1226185"/>
            </a:xfrm>
            <a:custGeom>
              <a:avLst/>
              <a:gdLst/>
              <a:ahLst/>
              <a:cxnLst/>
              <a:rect l="l" t="t" r="r" b="b"/>
              <a:pathLst>
                <a:path w="1435100" h="1226185">
                  <a:moveTo>
                    <a:pt x="0" y="0"/>
                  </a:moveTo>
                  <a:lnTo>
                    <a:pt x="1381178" y="250190"/>
                  </a:lnTo>
                  <a:lnTo>
                    <a:pt x="1434902" y="1225940"/>
                  </a:lnTo>
                  <a:lnTo>
                    <a:pt x="53723" y="97575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5427" y="30470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5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2" y="143471"/>
                  </a:lnTo>
                  <a:lnTo>
                    <a:pt x="3144" y="0"/>
                  </a:lnTo>
                  <a:close/>
                </a:path>
                <a:path w="382905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2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7716" y="30509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0827" y="36947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13116" y="36986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08627" y="43932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0916" y="43971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717540" y="45275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269740" y="38417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974339" y="3181468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50840" y="47180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028440" y="39941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720339" y="3359268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403340" y="46757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2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364739" y="28469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1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660140" y="3456551"/>
              <a:ext cx="17462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22" baseline="-22000" dirty="0">
                  <a:latin typeface="Arial" panose="020B0604020202020204"/>
                  <a:cs typeface="Arial" panose="020B0604020202020204"/>
                </a:rPr>
                <a:t>S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517139" y="2089142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555740" y="3091411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888740" y="2165342"/>
              <a:ext cx="1504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99100" y="1857176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641340" y="1781365"/>
              <a:ext cx="144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 panose="020B0604020202020204"/>
                  <a:cs typeface="Arial" panose="020B0604020202020204"/>
                </a:rPr>
                <a:t>P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400" y="1907976"/>
              <a:ext cx="3098800" cy="2438400"/>
            </a:xfrm>
            <a:custGeom>
              <a:avLst/>
              <a:gdLst/>
              <a:ahLst/>
              <a:cxnLst/>
              <a:rect l="l" t="t" r="r" b="b"/>
              <a:pathLst>
                <a:path w="3098800" h="2438400">
                  <a:moveTo>
                    <a:pt x="3098800" y="0"/>
                  </a:moveTo>
                  <a:lnTo>
                    <a:pt x="0" y="2438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62400" y="1907976"/>
              <a:ext cx="1574800" cy="3124200"/>
            </a:xfrm>
            <a:custGeom>
              <a:avLst/>
              <a:gdLst/>
              <a:ahLst/>
              <a:cxnLst/>
              <a:rect l="l" t="t" r="r" b="b"/>
              <a:pathLst>
                <a:path w="1574800" h="3124200">
                  <a:moveTo>
                    <a:pt x="1574800" y="0"/>
                  </a:moveTo>
                  <a:lnTo>
                    <a:pt x="0" y="31242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37200" y="1907976"/>
              <a:ext cx="101600" cy="3962400"/>
            </a:xfrm>
            <a:custGeom>
              <a:avLst/>
              <a:gdLst/>
              <a:ahLst/>
              <a:cxnLst/>
              <a:rect l="l" t="t" r="r" b="b"/>
              <a:pathLst>
                <a:path w="101600" h="3962400">
                  <a:moveTo>
                    <a:pt x="0" y="0"/>
                  </a:moveTo>
                  <a:lnTo>
                    <a:pt x="101600" y="3962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8400" y="4346376"/>
              <a:ext cx="3200400" cy="1524000"/>
            </a:xfrm>
            <a:custGeom>
              <a:avLst/>
              <a:gdLst/>
              <a:ahLst/>
              <a:cxnLst/>
              <a:rect l="l" t="t" r="r" b="b"/>
              <a:pathLst>
                <a:path w="3200400" h="1524000">
                  <a:moveTo>
                    <a:pt x="0" y="0"/>
                  </a:moveTo>
                  <a:lnTo>
                    <a:pt x="3200400" y="1524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2700" y="31906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9900" y="3812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3800" y="28731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87700" y="36859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3400" y="42066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75300" y="48670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11600" y="50448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00700" y="5832276"/>
              <a:ext cx="76200" cy="76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13000" y="4320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717540" y="5758410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3850640" y="5111742"/>
              <a:ext cx="2393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212339" y="4298942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755139" y="21581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6956988" y="42155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981001" y="2362200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4" h="408939">
                  <a:moveTo>
                    <a:pt x="289358" y="0"/>
                  </a:moveTo>
                  <a:lnTo>
                    <a:pt x="85458" y="140265"/>
                  </a:lnTo>
                  <a:lnTo>
                    <a:pt x="52813" y="173997"/>
                  </a:lnTo>
                  <a:lnTo>
                    <a:pt x="36213" y="216165"/>
                  </a:lnTo>
                  <a:lnTo>
                    <a:pt x="36637" y="261481"/>
                  </a:lnTo>
                  <a:lnTo>
                    <a:pt x="55063" y="304656"/>
                  </a:lnTo>
                  <a:lnTo>
                    <a:pt x="64066" y="317743"/>
                  </a:lnTo>
                  <a:lnTo>
                    <a:pt x="0" y="361816"/>
                  </a:lnTo>
                  <a:lnTo>
                    <a:pt x="168207" y="408867"/>
                  </a:lnTo>
                  <a:lnTo>
                    <a:pt x="180307" y="279027"/>
                  </a:lnTo>
                  <a:lnTo>
                    <a:pt x="120347" y="279027"/>
                  </a:lnTo>
                  <a:lnTo>
                    <a:pt x="111344" y="265940"/>
                  </a:lnTo>
                  <a:lnTo>
                    <a:pt x="103566" y="247715"/>
                  </a:lnTo>
                  <a:lnTo>
                    <a:pt x="103387" y="228586"/>
                  </a:lnTo>
                  <a:lnTo>
                    <a:pt x="110394" y="210785"/>
                  </a:lnTo>
                  <a:lnTo>
                    <a:pt x="124175" y="196546"/>
                  </a:lnTo>
                  <a:lnTo>
                    <a:pt x="328074" y="56281"/>
                  </a:lnTo>
                  <a:lnTo>
                    <a:pt x="289358" y="0"/>
                  </a:lnTo>
                  <a:close/>
                </a:path>
                <a:path w="328294" h="408939">
                  <a:moveTo>
                    <a:pt x="184414" y="234955"/>
                  </a:moveTo>
                  <a:lnTo>
                    <a:pt x="120347" y="279027"/>
                  </a:lnTo>
                  <a:lnTo>
                    <a:pt x="180307" y="279027"/>
                  </a:lnTo>
                  <a:lnTo>
                    <a:pt x="184414" y="234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53200" y="4191000"/>
              <a:ext cx="293370" cy="442595"/>
            </a:xfrm>
            <a:custGeom>
              <a:avLst/>
              <a:gdLst/>
              <a:ahLst/>
              <a:cxnLst/>
              <a:rect l="l" t="t" r="r" b="b"/>
              <a:pathLst>
                <a:path w="293370" h="442595">
                  <a:moveTo>
                    <a:pt x="146577" y="197858"/>
                  </a:moveTo>
                  <a:lnTo>
                    <a:pt x="0" y="320192"/>
                  </a:lnTo>
                  <a:lnTo>
                    <a:pt x="146577" y="442526"/>
                  </a:lnTo>
                  <a:lnTo>
                    <a:pt x="146577" y="357526"/>
                  </a:lnTo>
                  <a:lnTo>
                    <a:pt x="163941" y="357526"/>
                  </a:lnTo>
                  <a:lnTo>
                    <a:pt x="214237" y="347372"/>
                  </a:lnTo>
                  <a:lnTo>
                    <a:pt x="255309" y="319680"/>
                  </a:lnTo>
                  <a:lnTo>
                    <a:pt x="280136" y="282856"/>
                  </a:lnTo>
                  <a:lnTo>
                    <a:pt x="146577" y="282856"/>
                  </a:lnTo>
                  <a:lnTo>
                    <a:pt x="146577" y="197858"/>
                  </a:lnTo>
                  <a:close/>
                </a:path>
                <a:path w="293370" h="442595">
                  <a:moveTo>
                    <a:pt x="293155" y="0"/>
                  </a:moveTo>
                  <a:lnTo>
                    <a:pt x="218485" y="0"/>
                  </a:lnTo>
                  <a:lnTo>
                    <a:pt x="218485" y="228312"/>
                  </a:lnTo>
                  <a:lnTo>
                    <a:pt x="214199" y="249544"/>
                  </a:lnTo>
                  <a:lnTo>
                    <a:pt x="202509" y="266881"/>
                  </a:lnTo>
                  <a:lnTo>
                    <a:pt x="185172" y="278570"/>
                  </a:lnTo>
                  <a:lnTo>
                    <a:pt x="163941" y="282856"/>
                  </a:lnTo>
                  <a:lnTo>
                    <a:pt x="280136" y="282856"/>
                  </a:lnTo>
                  <a:lnTo>
                    <a:pt x="283001" y="278608"/>
                  </a:lnTo>
                  <a:lnTo>
                    <a:pt x="293155" y="228312"/>
                  </a:lnTo>
                  <a:lnTo>
                    <a:pt x="293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81000"/>
            <a:ext cx="1666875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400" y="228600"/>
            <a:ext cx="166687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2133600"/>
            <a:ext cx="3657600" cy="426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89204" y="189674"/>
            <a:ext cx="53641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919" y="5887275"/>
            <a:ext cx="48406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7340" y="1676400"/>
            <a:ext cx="8576945" cy="4210368"/>
            <a:chOff x="307340" y="1676400"/>
            <a:chExt cx="8576945" cy="4210368"/>
          </a:xfrm>
        </p:grpSpPr>
        <p:sp>
          <p:nvSpPr>
            <p:cNvPr id="2" name="object 2"/>
            <p:cNvSpPr/>
            <p:nvPr/>
          </p:nvSpPr>
          <p:spPr>
            <a:xfrm>
              <a:off x="1604962" y="3079750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391150" y="3017837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0" y="1676400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5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9875" y="4135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0112" y="2768600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7281" y="2147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4260850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0025" y="405447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7325" y="535940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1237" y="5297487"/>
              <a:ext cx="166687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450" y="4178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69414" y="5495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01853" y="5462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825114" y="4190683"/>
              <a:ext cx="2120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0" dirty="0">
                  <a:latin typeface="Lucida Sans" panose="020B0602030504020204"/>
                  <a:cs typeface="Lucida Sans" panose="020B0602030504020204"/>
                </a:rPr>
                <a:t>p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27140" y="3906520"/>
              <a:ext cx="30734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-5" dirty="0">
                  <a:latin typeface="Lucida Sans" panose="020B0602030504020204"/>
                  <a:cs typeface="Lucida Sans" panose="020B0602030504020204"/>
                </a:rPr>
                <a:t>p’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622540" y="4648963"/>
              <a:ext cx="12617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0" dirty="0">
                  <a:latin typeface="Arial Unicode MS" panose="020B0604020202020204" charset="-122"/>
                  <a:cs typeface="Arial Unicode MS" panose="020B0604020202020204" charset="-122"/>
                </a:rPr>
                <a:t>K’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07340" y="4572763"/>
              <a:ext cx="11791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K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  <a:endParaRPr sz="24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667000" y="5499917"/>
              <a:ext cx="3810000" cy="351790"/>
            </a:xfrm>
            <a:custGeom>
              <a:avLst/>
              <a:gdLst/>
              <a:ahLst/>
              <a:cxnLst/>
              <a:rect l="l" t="t" r="r" b="b"/>
              <a:pathLst>
                <a:path w="3810000" h="351789">
                  <a:moveTo>
                    <a:pt x="574647" y="125276"/>
                  </a:moveTo>
                  <a:lnTo>
                    <a:pt x="182702" y="125276"/>
                  </a:lnTo>
                  <a:lnTo>
                    <a:pt x="208771" y="129615"/>
                  </a:lnTo>
                  <a:lnTo>
                    <a:pt x="420539" y="164562"/>
                  </a:lnTo>
                  <a:lnTo>
                    <a:pt x="526647" y="181859"/>
                  </a:lnTo>
                  <a:lnTo>
                    <a:pt x="627910" y="198181"/>
                  </a:lnTo>
                  <a:lnTo>
                    <a:pt x="729244" y="214282"/>
                  </a:lnTo>
                  <a:lnTo>
                    <a:pt x="828642" y="229799"/>
                  </a:lnTo>
                  <a:lnTo>
                    <a:pt x="925827" y="244648"/>
                  </a:lnTo>
                  <a:lnTo>
                    <a:pt x="1073449" y="266385"/>
                  </a:lnTo>
                  <a:lnTo>
                    <a:pt x="1113672" y="272182"/>
                  </a:lnTo>
                  <a:lnTo>
                    <a:pt x="1286678" y="295674"/>
                  </a:lnTo>
                  <a:lnTo>
                    <a:pt x="1446706" y="315019"/>
                  </a:lnTo>
                  <a:lnTo>
                    <a:pt x="1588045" y="329576"/>
                  </a:lnTo>
                  <a:lnTo>
                    <a:pt x="1647511" y="335392"/>
                  </a:lnTo>
                  <a:lnTo>
                    <a:pt x="1747517" y="344348"/>
                  </a:lnTo>
                  <a:lnTo>
                    <a:pt x="1790498" y="347503"/>
                  </a:lnTo>
                  <a:lnTo>
                    <a:pt x="1830271" y="349769"/>
                  </a:lnTo>
                  <a:lnTo>
                    <a:pt x="1904605" y="351604"/>
                  </a:lnTo>
                  <a:lnTo>
                    <a:pt x="1941299" y="351158"/>
                  </a:lnTo>
                  <a:lnTo>
                    <a:pt x="2018982" y="347537"/>
                  </a:lnTo>
                  <a:lnTo>
                    <a:pt x="2062104" y="344378"/>
                  </a:lnTo>
                  <a:lnTo>
                    <a:pt x="2135398" y="337959"/>
                  </a:lnTo>
                  <a:lnTo>
                    <a:pt x="2191376" y="332590"/>
                  </a:lnTo>
                  <a:lnTo>
                    <a:pt x="2362968" y="315055"/>
                  </a:lnTo>
                  <a:lnTo>
                    <a:pt x="2523091" y="295704"/>
                  </a:lnTo>
                  <a:lnTo>
                    <a:pt x="2580375" y="288109"/>
                  </a:lnTo>
                  <a:lnTo>
                    <a:pt x="1905394" y="288109"/>
                  </a:lnTo>
                  <a:lnTo>
                    <a:pt x="1870242" y="287681"/>
                  </a:lnTo>
                  <a:lnTo>
                    <a:pt x="1795143" y="284173"/>
                  </a:lnTo>
                  <a:lnTo>
                    <a:pt x="1752920" y="281078"/>
                  </a:lnTo>
                  <a:lnTo>
                    <a:pt x="1680497" y="274733"/>
                  </a:lnTo>
                  <a:lnTo>
                    <a:pt x="1624804" y="269391"/>
                  </a:lnTo>
                  <a:lnTo>
                    <a:pt x="1454047" y="251945"/>
                  </a:lnTo>
                  <a:lnTo>
                    <a:pt x="1295024" y="232725"/>
                  </a:lnTo>
                  <a:lnTo>
                    <a:pt x="1158273" y="214268"/>
                  </a:lnTo>
                  <a:lnTo>
                    <a:pt x="1045327" y="198170"/>
                  </a:lnTo>
                  <a:lnTo>
                    <a:pt x="933410" y="181571"/>
                  </a:lnTo>
                  <a:lnTo>
                    <a:pt x="838233" y="167027"/>
                  </a:lnTo>
                  <a:lnTo>
                    <a:pt x="739039" y="151541"/>
                  </a:lnTo>
                  <a:lnTo>
                    <a:pt x="637874" y="135467"/>
                  </a:lnTo>
                  <a:lnTo>
                    <a:pt x="574647" y="125276"/>
                  </a:lnTo>
                  <a:close/>
                </a:path>
                <a:path w="3810000" h="351789">
                  <a:moveTo>
                    <a:pt x="3606446" y="0"/>
                  </a:moveTo>
                  <a:lnTo>
                    <a:pt x="3616872" y="62638"/>
                  </a:lnTo>
                  <a:lnTo>
                    <a:pt x="3379181" y="101900"/>
                  </a:lnTo>
                  <a:lnTo>
                    <a:pt x="3274922" y="118898"/>
                  </a:lnTo>
                  <a:lnTo>
                    <a:pt x="3172055" y="135479"/>
                  </a:lnTo>
                  <a:lnTo>
                    <a:pt x="3070876" y="151555"/>
                  </a:lnTo>
                  <a:lnTo>
                    <a:pt x="2971663" y="167043"/>
                  </a:lnTo>
                  <a:lnTo>
                    <a:pt x="2874701" y="181859"/>
                  </a:lnTo>
                  <a:lnTo>
                    <a:pt x="2764595" y="198181"/>
                  </a:lnTo>
                  <a:lnTo>
                    <a:pt x="2651629" y="214282"/>
                  </a:lnTo>
                  <a:lnTo>
                    <a:pt x="2537052" y="229799"/>
                  </a:lnTo>
                  <a:lnTo>
                    <a:pt x="2356279" y="251909"/>
                  </a:lnTo>
                  <a:lnTo>
                    <a:pt x="2215697" y="266385"/>
                  </a:lnTo>
                  <a:lnTo>
                    <a:pt x="2156429" y="272182"/>
                  </a:lnTo>
                  <a:lnTo>
                    <a:pt x="2057458" y="281048"/>
                  </a:lnTo>
                  <a:lnTo>
                    <a:pt x="2015376" y="284140"/>
                  </a:lnTo>
                  <a:lnTo>
                    <a:pt x="1976777" y="286341"/>
                  </a:lnTo>
                  <a:lnTo>
                    <a:pt x="1905394" y="288109"/>
                  </a:lnTo>
                  <a:lnTo>
                    <a:pt x="2580375" y="288109"/>
                  </a:lnTo>
                  <a:lnTo>
                    <a:pt x="2677960" y="274733"/>
                  </a:lnTo>
                  <a:lnTo>
                    <a:pt x="2736569" y="266382"/>
                  </a:lnTo>
                  <a:lnTo>
                    <a:pt x="2884293" y="244630"/>
                  </a:lnTo>
                  <a:lnTo>
                    <a:pt x="2981458" y="229783"/>
                  </a:lnTo>
                  <a:lnTo>
                    <a:pt x="3080839" y="214268"/>
                  </a:lnTo>
                  <a:lnTo>
                    <a:pt x="3182159" y="198170"/>
                  </a:lnTo>
                  <a:lnTo>
                    <a:pt x="3285140" y="181571"/>
                  </a:lnTo>
                  <a:lnTo>
                    <a:pt x="3389519" y="164553"/>
                  </a:lnTo>
                  <a:lnTo>
                    <a:pt x="3601272" y="129608"/>
                  </a:lnTo>
                  <a:lnTo>
                    <a:pt x="3627297" y="125276"/>
                  </a:lnTo>
                  <a:lnTo>
                    <a:pt x="3723891" y="125276"/>
                  </a:lnTo>
                  <a:lnTo>
                    <a:pt x="3810000" y="62682"/>
                  </a:lnTo>
                  <a:lnTo>
                    <a:pt x="3606446" y="0"/>
                  </a:lnTo>
                  <a:close/>
                </a:path>
                <a:path w="3810000" h="351789">
                  <a:moveTo>
                    <a:pt x="203553" y="0"/>
                  </a:moveTo>
                  <a:lnTo>
                    <a:pt x="0" y="62682"/>
                  </a:lnTo>
                  <a:lnTo>
                    <a:pt x="172276" y="187915"/>
                  </a:lnTo>
                  <a:lnTo>
                    <a:pt x="182702" y="125276"/>
                  </a:lnTo>
                  <a:lnTo>
                    <a:pt x="574647" y="125276"/>
                  </a:lnTo>
                  <a:lnTo>
                    <a:pt x="535020" y="118889"/>
                  </a:lnTo>
                  <a:lnTo>
                    <a:pt x="430758" y="101890"/>
                  </a:lnTo>
                  <a:lnTo>
                    <a:pt x="219114" y="66963"/>
                  </a:lnTo>
                  <a:lnTo>
                    <a:pt x="193127" y="62638"/>
                  </a:lnTo>
                  <a:lnTo>
                    <a:pt x="203553" y="0"/>
                  </a:lnTo>
                  <a:close/>
                </a:path>
                <a:path w="3810000" h="351789">
                  <a:moveTo>
                    <a:pt x="3723891" y="125276"/>
                  </a:moveTo>
                  <a:lnTo>
                    <a:pt x="3627297" y="125276"/>
                  </a:lnTo>
                  <a:lnTo>
                    <a:pt x="3637723" y="187915"/>
                  </a:lnTo>
                  <a:lnTo>
                    <a:pt x="3723891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171950" y="5297170"/>
              <a:ext cx="64135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074795" y="2004695"/>
              <a:ext cx="31686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439952" y="2768826"/>
              <a:ext cx="15811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l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970895" y="2768826"/>
              <a:ext cx="27622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spc="240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'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6150" y="1231900"/>
            <a:ext cx="1567180" cy="1014095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i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lang="en-US" sz="2400" i="1" spc="-270" dirty="0">
                <a:latin typeface="Times New Roman" panose="02020603050405020304"/>
                <a:cs typeface="Times New Roman" panose="02020603050405020304"/>
              </a:rPr>
              <a:t>'</a:t>
            </a:r>
            <a:endParaRPr sz="3750" dirty="0">
              <a:latin typeface="Symbol" panose="05050102010706020507"/>
              <a:cs typeface="Symbol" panose="05050102010706020507"/>
            </a:endParaRPr>
          </a:p>
          <a:p>
            <a:pPr marL="3810" algn="ctr">
              <a:lnSpc>
                <a:spcPct val="100000"/>
              </a:lnSpc>
              <a:spcBef>
                <a:spcPts val="90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1256516"/>
            <a:ext cx="5978525" cy="8966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P*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87220">
              <a:lnSpc>
                <a:spcPct val="100000"/>
              </a:lnSpc>
              <a:spcBef>
                <a:spcPts val="575"/>
              </a:spcBef>
              <a:tabLst>
                <a:tab pos="3105785" algn="l"/>
              </a:tabLst>
            </a:pP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8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 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r>
              <a:rPr sz="2400" spc="-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7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',</a:t>
            </a:r>
            <a:r>
              <a:rPr sz="24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65880" y="129540"/>
            <a:ext cx="14128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1940" y="18533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6375" y="2601912"/>
            <a:ext cx="6168708" cy="4200843"/>
            <a:chOff x="1476375" y="2601912"/>
            <a:chExt cx="6168708" cy="4200843"/>
          </a:xfrm>
        </p:grpSpPr>
        <p:sp>
          <p:nvSpPr>
            <p:cNvPr id="3" name="object 3"/>
            <p:cNvSpPr/>
            <p:nvPr/>
          </p:nvSpPr>
          <p:spPr>
            <a:xfrm>
              <a:off x="1624012" y="4005262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0200" y="3943350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050" y="2601912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6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8925" y="5060950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9162" y="3694112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6331" y="3073400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6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7"/>
                  </a:lnTo>
                  <a:lnTo>
                    <a:pt x="489586" y="103827"/>
                  </a:lnTo>
                  <a:lnTo>
                    <a:pt x="498107" y="79542"/>
                  </a:lnTo>
                  <a:lnTo>
                    <a:pt x="443936" y="79542"/>
                  </a:lnTo>
                  <a:lnTo>
                    <a:pt x="498107" y="79541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6" y="103827"/>
                  </a:moveTo>
                  <a:lnTo>
                    <a:pt x="446248" y="103827"/>
                  </a:lnTo>
                  <a:lnTo>
                    <a:pt x="455498" y="200972"/>
                  </a:lnTo>
                  <a:lnTo>
                    <a:pt x="489586" y="103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5050" y="5186362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9075" y="4979987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6375" y="6284912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2500" y="5103812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88464" y="6421120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20903" y="6387783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3388" y="3582987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2" y="54920"/>
                  </a:lnTo>
                  <a:lnTo>
                    <a:pt x="54920" y="25882"/>
                  </a:lnTo>
                  <a:lnTo>
                    <a:pt x="91744" y="6838"/>
                  </a:lnTo>
                  <a:lnTo>
                    <a:pt x="134144" y="0"/>
                  </a:lnTo>
                  <a:lnTo>
                    <a:pt x="176543" y="6838"/>
                  </a:lnTo>
                  <a:lnTo>
                    <a:pt x="213367" y="25882"/>
                  </a:lnTo>
                  <a:lnTo>
                    <a:pt x="242405" y="54920"/>
                  </a:lnTo>
                  <a:lnTo>
                    <a:pt x="261449" y="91744"/>
                  </a:lnTo>
                  <a:lnTo>
                    <a:pt x="268288" y="134144"/>
                  </a:lnTo>
                  <a:lnTo>
                    <a:pt x="261449" y="176543"/>
                  </a:lnTo>
                  <a:lnTo>
                    <a:pt x="242405" y="213367"/>
                  </a:lnTo>
                  <a:lnTo>
                    <a:pt x="213367" y="242405"/>
                  </a:lnTo>
                  <a:lnTo>
                    <a:pt x="176543" y="261449"/>
                  </a:lnTo>
                  <a:lnTo>
                    <a:pt x="134144" y="268288"/>
                  </a:lnTo>
                  <a:lnTo>
                    <a:pt x="91744" y="261449"/>
                  </a:lnTo>
                  <a:lnTo>
                    <a:pt x="54920" y="242405"/>
                  </a:lnTo>
                  <a:lnTo>
                    <a:pt x="25882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4781550"/>
              <a:ext cx="1219200" cy="1533525"/>
            </a:xfrm>
            <a:custGeom>
              <a:avLst/>
              <a:gdLst/>
              <a:ahLst/>
              <a:cxnLst/>
              <a:rect l="l" t="t" r="r" b="b"/>
              <a:pathLst>
                <a:path w="1219200" h="1533525">
                  <a:moveTo>
                    <a:pt x="0" y="1533525"/>
                  </a:moveTo>
                  <a:lnTo>
                    <a:pt x="12192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3694112"/>
              <a:ext cx="568325" cy="706755"/>
            </a:xfrm>
            <a:custGeom>
              <a:avLst/>
              <a:gdLst/>
              <a:ahLst/>
              <a:cxnLst/>
              <a:rect l="l" t="t" r="r" b="b"/>
              <a:pathLst>
                <a:path w="568325" h="706754">
                  <a:moveTo>
                    <a:pt x="0" y="706438"/>
                  </a:moveTo>
                  <a:lnTo>
                    <a:pt x="56832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24150" y="468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6650" y="3724273"/>
              <a:ext cx="1733550" cy="1209675"/>
            </a:xfrm>
            <a:custGeom>
              <a:avLst/>
              <a:gdLst/>
              <a:ahLst/>
              <a:cxnLst/>
              <a:rect l="l" t="t" r="r" b="b"/>
              <a:pathLst>
                <a:path w="1733550" h="1209675">
                  <a:moveTo>
                    <a:pt x="0" y="0"/>
                  </a:moveTo>
                  <a:lnTo>
                    <a:pt x="1733550" y="120967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1200" y="5162550"/>
              <a:ext cx="1676400" cy="1143000"/>
            </a:xfrm>
            <a:custGeom>
              <a:avLst/>
              <a:gdLst/>
              <a:ahLst/>
              <a:cxnLst/>
              <a:rect l="l" t="t" r="r" b="b"/>
              <a:pathLst>
                <a:path w="1676400" h="1143000">
                  <a:moveTo>
                    <a:pt x="0" y="0"/>
                  </a:moveTo>
                  <a:lnTo>
                    <a:pt x="1676400" y="11430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72150" y="5094287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80287" y="6223000"/>
              <a:ext cx="166687" cy="1619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285364" y="2865120"/>
              <a:ext cx="4346575" cy="2682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418465" algn="ctr">
                <a:lnSpc>
                  <a:spcPts val="308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850900">
                <a:lnSpc>
                  <a:spcPts val="3080"/>
                </a:lnSpc>
              </a:pPr>
              <a:r>
                <a:rPr sz="2400" spc="135" dirty="0">
                  <a:latin typeface="Arial Unicode MS" panose="020B0604020202020204" charset="-122"/>
                  <a:cs typeface="Arial Unicode MS" panose="020B0604020202020204" charset="-122"/>
                </a:rPr>
                <a:t>P*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435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lnSpc>
                  <a:spcPct val="100000"/>
                </a:lnSpc>
              </a:pPr>
              <a:r>
                <a:rPr sz="2400" spc="175" dirty="0">
                  <a:latin typeface="Arial Unicode MS" panose="020B0604020202020204" charset="-122"/>
                  <a:cs typeface="Arial Unicode MS" panose="020B0604020202020204" charset="-122"/>
                </a:rPr>
                <a:t>MP*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R="5080" algn="r">
                <a:lnSpc>
                  <a:spcPct val="100000"/>
                </a:lnSpc>
                <a:spcBef>
                  <a:spcPts val="120"/>
                </a:spcBef>
              </a:pPr>
              <a:r>
                <a:rPr sz="2400" spc="200" dirty="0">
                  <a:latin typeface="Arial Unicode MS" panose="020B0604020202020204" charset="-122"/>
                  <a:cs typeface="Arial Unicode MS" panose="020B0604020202020204" charset="-122"/>
                </a:rPr>
                <a:t>M’P*</a:t>
              </a:r>
              <a:r>
                <a:rPr sz="2400" spc="-4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3600" spc="247" baseline="-3000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3600" baseline="-300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568325">
                <a:lnSpc>
                  <a:spcPct val="100000"/>
                </a:lnSpc>
                <a:spcBef>
                  <a:spcPts val="645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721729" y="5850006"/>
              <a:ext cx="798830" cy="346710"/>
            </a:xfrm>
            <a:custGeom>
              <a:avLst/>
              <a:gdLst/>
              <a:ahLst/>
              <a:cxnLst/>
              <a:rect l="l" t="t" r="r" b="b"/>
              <a:pathLst>
                <a:path w="798829" h="346710">
                  <a:moveTo>
                    <a:pt x="25471" y="57800"/>
                  </a:moveTo>
                  <a:lnTo>
                    <a:pt x="0" y="163493"/>
                  </a:lnTo>
                  <a:lnTo>
                    <a:pt x="24415" y="169377"/>
                  </a:lnTo>
                  <a:lnTo>
                    <a:pt x="49886" y="63684"/>
                  </a:lnTo>
                  <a:lnTo>
                    <a:pt x="25471" y="57800"/>
                  </a:lnTo>
                  <a:close/>
                </a:path>
                <a:path w="798829" h="346710">
                  <a:moveTo>
                    <a:pt x="47666" y="0"/>
                  </a:moveTo>
                  <a:lnTo>
                    <a:pt x="43566" y="657"/>
                  </a:lnTo>
                  <a:lnTo>
                    <a:pt x="35845" y="5379"/>
                  </a:lnTo>
                  <a:lnTo>
                    <a:pt x="33400" y="8694"/>
                  </a:lnTo>
                  <a:lnTo>
                    <a:pt x="31291" y="17448"/>
                  </a:lnTo>
                  <a:lnTo>
                    <a:pt x="31931" y="21620"/>
                  </a:lnTo>
                  <a:lnTo>
                    <a:pt x="36653" y="29341"/>
                  </a:lnTo>
                  <a:lnTo>
                    <a:pt x="40040" y="31803"/>
                  </a:lnTo>
                  <a:lnTo>
                    <a:pt x="48867" y="33930"/>
                  </a:lnTo>
                  <a:lnTo>
                    <a:pt x="52967" y="33272"/>
                  </a:lnTo>
                  <a:lnTo>
                    <a:pt x="56755" y="30894"/>
                  </a:lnTo>
                  <a:lnTo>
                    <a:pt x="60615" y="28533"/>
                  </a:lnTo>
                  <a:lnTo>
                    <a:pt x="63078" y="25146"/>
                  </a:lnTo>
                  <a:lnTo>
                    <a:pt x="65204" y="16320"/>
                  </a:lnTo>
                  <a:lnTo>
                    <a:pt x="64547" y="12219"/>
                  </a:lnTo>
                  <a:lnTo>
                    <a:pt x="62169" y="8431"/>
                  </a:lnTo>
                  <a:lnTo>
                    <a:pt x="59808" y="4571"/>
                  </a:lnTo>
                  <a:lnTo>
                    <a:pt x="56421" y="2109"/>
                  </a:lnTo>
                  <a:lnTo>
                    <a:pt x="47666" y="0"/>
                  </a:lnTo>
                  <a:close/>
                </a:path>
                <a:path w="798829" h="346710">
                  <a:moveTo>
                    <a:pt x="215615" y="113797"/>
                  </a:moveTo>
                  <a:lnTo>
                    <a:pt x="173982" y="113797"/>
                  </a:lnTo>
                  <a:lnTo>
                    <a:pt x="186498" y="116813"/>
                  </a:lnTo>
                  <a:lnTo>
                    <a:pt x="190143" y="119949"/>
                  </a:lnTo>
                  <a:lnTo>
                    <a:pt x="193095" y="129616"/>
                  </a:lnTo>
                  <a:lnTo>
                    <a:pt x="192599" y="137075"/>
                  </a:lnTo>
                  <a:lnTo>
                    <a:pt x="176011" y="205909"/>
                  </a:lnTo>
                  <a:lnTo>
                    <a:pt x="200535" y="211819"/>
                  </a:lnTo>
                  <a:lnTo>
                    <a:pt x="216278" y="146493"/>
                  </a:lnTo>
                  <a:lnTo>
                    <a:pt x="218611" y="127013"/>
                  </a:lnTo>
                  <a:lnTo>
                    <a:pt x="215615" y="113797"/>
                  </a:lnTo>
                  <a:close/>
                </a:path>
                <a:path w="798829" h="346710">
                  <a:moveTo>
                    <a:pt x="154413" y="99275"/>
                  </a:moveTo>
                  <a:lnTo>
                    <a:pt x="113720" y="99275"/>
                  </a:lnTo>
                  <a:lnTo>
                    <a:pt x="120594" y="100931"/>
                  </a:lnTo>
                  <a:lnTo>
                    <a:pt x="127290" y="104410"/>
                  </a:lnTo>
                  <a:lnTo>
                    <a:pt x="131101" y="110926"/>
                  </a:lnTo>
                  <a:lnTo>
                    <a:pt x="132024" y="120509"/>
                  </a:lnTo>
                  <a:lnTo>
                    <a:pt x="130072" y="133067"/>
                  </a:lnTo>
                  <a:lnTo>
                    <a:pt x="116003" y="191448"/>
                  </a:lnTo>
                  <a:lnTo>
                    <a:pt x="140526" y="197358"/>
                  </a:lnTo>
                  <a:lnTo>
                    <a:pt x="153680" y="142775"/>
                  </a:lnTo>
                  <a:lnTo>
                    <a:pt x="173982" y="113797"/>
                  </a:lnTo>
                  <a:lnTo>
                    <a:pt x="215615" y="113797"/>
                  </a:lnTo>
                  <a:lnTo>
                    <a:pt x="215178" y="111870"/>
                  </a:lnTo>
                  <a:lnTo>
                    <a:pt x="207383" y="102713"/>
                  </a:lnTo>
                  <a:lnTo>
                    <a:pt x="156102" y="102713"/>
                  </a:lnTo>
                  <a:lnTo>
                    <a:pt x="154413" y="99275"/>
                  </a:lnTo>
                  <a:close/>
                </a:path>
                <a:path w="798829" h="346710">
                  <a:moveTo>
                    <a:pt x="81031" y="71189"/>
                  </a:moveTo>
                  <a:lnTo>
                    <a:pt x="55559" y="176882"/>
                  </a:lnTo>
                  <a:lnTo>
                    <a:pt x="79975" y="182766"/>
                  </a:lnTo>
                  <a:lnTo>
                    <a:pt x="93129" y="128183"/>
                  </a:lnTo>
                  <a:lnTo>
                    <a:pt x="95302" y="120478"/>
                  </a:lnTo>
                  <a:lnTo>
                    <a:pt x="113720" y="99275"/>
                  </a:lnTo>
                  <a:lnTo>
                    <a:pt x="154413" y="99275"/>
                  </a:lnTo>
                  <a:lnTo>
                    <a:pt x="152072" y="94509"/>
                  </a:lnTo>
                  <a:lnTo>
                    <a:pt x="146636" y="88032"/>
                  </a:lnTo>
                  <a:lnTo>
                    <a:pt x="144917" y="86839"/>
                  </a:lnTo>
                  <a:lnTo>
                    <a:pt x="103093" y="86839"/>
                  </a:lnTo>
                  <a:lnTo>
                    <a:pt x="105446" y="77073"/>
                  </a:lnTo>
                  <a:lnTo>
                    <a:pt x="81031" y="71189"/>
                  </a:lnTo>
                  <a:close/>
                </a:path>
                <a:path w="798829" h="346710">
                  <a:moveTo>
                    <a:pt x="181463" y="93325"/>
                  </a:moveTo>
                  <a:lnTo>
                    <a:pt x="172462" y="94256"/>
                  </a:lnTo>
                  <a:lnTo>
                    <a:pt x="164008" y="97386"/>
                  </a:lnTo>
                  <a:lnTo>
                    <a:pt x="156102" y="102713"/>
                  </a:lnTo>
                  <a:lnTo>
                    <a:pt x="207383" y="102713"/>
                  </a:lnTo>
                  <a:lnTo>
                    <a:pt x="205977" y="101063"/>
                  </a:lnTo>
                  <a:lnTo>
                    <a:pt x="191010" y="94593"/>
                  </a:lnTo>
                  <a:lnTo>
                    <a:pt x="181463" y="93325"/>
                  </a:lnTo>
                  <a:close/>
                </a:path>
                <a:path w="798829" h="346710">
                  <a:moveTo>
                    <a:pt x="121525" y="78804"/>
                  </a:moveTo>
                  <a:lnTo>
                    <a:pt x="113797" y="80693"/>
                  </a:lnTo>
                  <a:lnTo>
                    <a:pt x="108981" y="83053"/>
                  </a:lnTo>
                  <a:lnTo>
                    <a:pt x="103093" y="86839"/>
                  </a:lnTo>
                  <a:lnTo>
                    <a:pt x="144917" y="86839"/>
                  </a:lnTo>
                  <a:lnTo>
                    <a:pt x="139794" y="83283"/>
                  </a:lnTo>
                  <a:lnTo>
                    <a:pt x="131545" y="80262"/>
                  </a:lnTo>
                  <a:lnTo>
                    <a:pt x="126191" y="78972"/>
                  </a:lnTo>
                  <a:lnTo>
                    <a:pt x="121525" y="78804"/>
                  </a:lnTo>
                  <a:close/>
                </a:path>
                <a:path w="798829" h="346710">
                  <a:moveTo>
                    <a:pt x="338027" y="226988"/>
                  </a:moveTo>
                  <a:lnTo>
                    <a:pt x="312079" y="226988"/>
                  </a:lnTo>
                  <a:lnTo>
                    <a:pt x="309411" y="238057"/>
                  </a:lnTo>
                  <a:lnTo>
                    <a:pt x="333936" y="243967"/>
                  </a:lnTo>
                  <a:lnTo>
                    <a:pt x="338027" y="226988"/>
                  </a:lnTo>
                  <a:close/>
                </a:path>
                <a:path w="798829" h="346710">
                  <a:moveTo>
                    <a:pt x="292011" y="119980"/>
                  </a:moveTo>
                  <a:lnTo>
                    <a:pt x="254833" y="135642"/>
                  </a:lnTo>
                  <a:lnTo>
                    <a:pt x="237413" y="176717"/>
                  </a:lnTo>
                  <a:lnTo>
                    <a:pt x="237526" y="187953"/>
                  </a:lnTo>
                  <a:lnTo>
                    <a:pt x="257167" y="224491"/>
                  </a:lnTo>
                  <a:lnTo>
                    <a:pt x="284985" y="234452"/>
                  </a:lnTo>
                  <a:lnTo>
                    <a:pt x="293876" y="233796"/>
                  </a:lnTo>
                  <a:lnTo>
                    <a:pt x="302907" y="231308"/>
                  </a:lnTo>
                  <a:lnTo>
                    <a:pt x="312079" y="226988"/>
                  </a:lnTo>
                  <a:lnTo>
                    <a:pt x="338027" y="226988"/>
                  </a:lnTo>
                  <a:lnTo>
                    <a:pt x="341319" y="213327"/>
                  </a:lnTo>
                  <a:lnTo>
                    <a:pt x="291776" y="213327"/>
                  </a:lnTo>
                  <a:lnTo>
                    <a:pt x="285179" y="212354"/>
                  </a:lnTo>
                  <a:lnTo>
                    <a:pt x="263042" y="178286"/>
                  </a:lnTo>
                  <a:lnTo>
                    <a:pt x="264279" y="170920"/>
                  </a:lnTo>
                  <a:lnTo>
                    <a:pt x="293348" y="142562"/>
                  </a:lnTo>
                  <a:lnTo>
                    <a:pt x="330474" y="142562"/>
                  </a:lnTo>
                  <a:lnTo>
                    <a:pt x="325966" y="136157"/>
                  </a:lnTo>
                  <a:lnTo>
                    <a:pt x="319074" y="129473"/>
                  </a:lnTo>
                  <a:lnTo>
                    <a:pt x="311248" y="124573"/>
                  </a:lnTo>
                  <a:lnTo>
                    <a:pt x="302491" y="121458"/>
                  </a:lnTo>
                  <a:lnTo>
                    <a:pt x="292011" y="119980"/>
                  </a:lnTo>
                  <a:close/>
                </a:path>
                <a:path w="798829" h="346710">
                  <a:moveTo>
                    <a:pt x="330474" y="142562"/>
                  </a:moveTo>
                  <a:lnTo>
                    <a:pt x="293348" y="142562"/>
                  </a:lnTo>
                  <a:lnTo>
                    <a:pt x="310639" y="146729"/>
                  </a:lnTo>
                  <a:lnTo>
                    <a:pt x="317115" y="151619"/>
                  </a:lnTo>
                  <a:lnTo>
                    <a:pt x="321169" y="159256"/>
                  </a:lnTo>
                  <a:lnTo>
                    <a:pt x="323582" y="165291"/>
                  </a:lnTo>
                  <a:lnTo>
                    <a:pt x="324794" y="171726"/>
                  </a:lnTo>
                  <a:lnTo>
                    <a:pt x="324804" y="178560"/>
                  </a:lnTo>
                  <a:lnTo>
                    <a:pt x="323613" y="185793"/>
                  </a:lnTo>
                  <a:lnTo>
                    <a:pt x="291776" y="213327"/>
                  </a:lnTo>
                  <a:lnTo>
                    <a:pt x="341319" y="213327"/>
                  </a:lnTo>
                  <a:lnTo>
                    <a:pt x="357875" y="144626"/>
                  </a:lnTo>
                  <a:lnTo>
                    <a:pt x="331927" y="144626"/>
                  </a:lnTo>
                  <a:lnTo>
                    <a:pt x="330474" y="142562"/>
                  </a:lnTo>
                  <a:close/>
                </a:path>
                <a:path w="798829" h="346710">
                  <a:moveTo>
                    <a:pt x="334882" y="132364"/>
                  </a:moveTo>
                  <a:lnTo>
                    <a:pt x="331927" y="144626"/>
                  </a:lnTo>
                  <a:lnTo>
                    <a:pt x="357875" y="144626"/>
                  </a:lnTo>
                  <a:lnTo>
                    <a:pt x="359406" y="138274"/>
                  </a:lnTo>
                  <a:lnTo>
                    <a:pt x="334882" y="132364"/>
                  </a:lnTo>
                  <a:close/>
                </a:path>
                <a:path w="798829" h="346710">
                  <a:moveTo>
                    <a:pt x="360550" y="265077"/>
                  </a:moveTo>
                  <a:lnTo>
                    <a:pt x="375111" y="308191"/>
                  </a:lnTo>
                  <a:lnTo>
                    <a:pt x="413206" y="323062"/>
                  </a:lnTo>
                  <a:lnTo>
                    <a:pt x="424471" y="322504"/>
                  </a:lnTo>
                  <a:lnTo>
                    <a:pt x="457688" y="300137"/>
                  </a:lnTo>
                  <a:lnTo>
                    <a:pt x="418817" y="300137"/>
                  </a:lnTo>
                  <a:lnTo>
                    <a:pt x="406595" y="299366"/>
                  </a:lnTo>
                  <a:lnTo>
                    <a:pt x="396901" y="297030"/>
                  </a:lnTo>
                  <a:lnTo>
                    <a:pt x="390316" y="291960"/>
                  </a:lnTo>
                  <a:lnTo>
                    <a:pt x="385348" y="280813"/>
                  </a:lnTo>
                  <a:lnTo>
                    <a:pt x="384760" y="276423"/>
                  </a:lnTo>
                  <a:lnTo>
                    <a:pt x="385075" y="270987"/>
                  </a:lnTo>
                  <a:lnTo>
                    <a:pt x="360550" y="265077"/>
                  </a:lnTo>
                  <a:close/>
                </a:path>
                <a:path w="798829" h="346710">
                  <a:moveTo>
                    <a:pt x="470713" y="258188"/>
                  </a:moveTo>
                  <a:lnTo>
                    <a:pt x="444879" y="258188"/>
                  </a:lnTo>
                  <a:lnTo>
                    <a:pt x="441322" y="272946"/>
                  </a:lnTo>
                  <a:lnTo>
                    <a:pt x="436180" y="286927"/>
                  </a:lnTo>
                  <a:lnTo>
                    <a:pt x="428679" y="295991"/>
                  </a:lnTo>
                  <a:lnTo>
                    <a:pt x="418817" y="300137"/>
                  </a:lnTo>
                  <a:lnTo>
                    <a:pt x="457688" y="300137"/>
                  </a:lnTo>
                  <a:lnTo>
                    <a:pt x="465843" y="278395"/>
                  </a:lnTo>
                  <a:lnTo>
                    <a:pt x="470713" y="258188"/>
                  </a:lnTo>
                  <a:close/>
                </a:path>
                <a:path w="798829" h="346710">
                  <a:moveTo>
                    <a:pt x="423903" y="151850"/>
                  </a:moveTo>
                  <a:lnTo>
                    <a:pt x="386487" y="168854"/>
                  </a:lnTo>
                  <a:lnTo>
                    <a:pt x="369934" y="209464"/>
                  </a:lnTo>
                  <a:lnTo>
                    <a:pt x="370033" y="220489"/>
                  </a:lnTo>
                  <a:lnTo>
                    <a:pt x="389065" y="256334"/>
                  </a:lnTo>
                  <a:lnTo>
                    <a:pt x="417206" y="266266"/>
                  </a:lnTo>
                  <a:lnTo>
                    <a:pt x="426539" y="265565"/>
                  </a:lnTo>
                  <a:lnTo>
                    <a:pt x="435763" y="262873"/>
                  </a:lnTo>
                  <a:lnTo>
                    <a:pt x="444879" y="258188"/>
                  </a:lnTo>
                  <a:lnTo>
                    <a:pt x="470713" y="258188"/>
                  </a:lnTo>
                  <a:lnTo>
                    <a:pt x="473818" y="245300"/>
                  </a:lnTo>
                  <a:lnTo>
                    <a:pt x="424691" y="245300"/>
                  </a:lnTo>
                  <a:lnTo>
                    <a:pt x="417904" y="244339"/>
                  </a:lnTo>
                  <a:lnTo>
                    <a:pt x="395500" y="217125"/>
                  </a:lnTo>
                  <a:lnTo>
                    <a:pt x="395640" y="210557"/>
                  </a:lnTo>
                  <a:lnTo>
                    <a:pt x="421229" y="175992"/>
                  </a:lnTo>
                  <a:lnTo>
                    <a:pt x="427541" y="175468"/>
                  </a:lnTo>
                  <a:lnTo>
                    <a:pt x="464095" y="175468"/>
                  </a:lnTo>
                  <a:lnTo>
                    <a:pt x="459150" y="168059"/>
                  </a:lnTo>
                  <a:lnTo>
                    <a:pt x="452389" y="161514"/>
                  </a:lnTo>
                  <a:lnTo>
                    <a:pt x="444339" y="156624"/>
                  </a:lnTo>
                  <a:lnTo>
                    <a:pt x="435000" y="153391"/>
                  </a:lnTo>
                  <a:lnTo>
                    <a:pt x="423903" y="151850"/>
                  </a:lnTo>
                  <a:close/>
                </a:path>
                <a:path w="798829" h="346710">
                  <a:moveTo>
                    <a:pt x="464095" y="175468"/>
                  </a:moveTo>
                  <a:lnTo>
                    <a:pt x="427541" y="175468"/>
                  </a:lnTo>
                  <a:lnTo>
                    <a:pt x="434275" y="176409"/>
                  </a:lnTo>
                  <a:lnTo>
                    <a:pt x="442956" y="178501"/>
                  </a:lnTo>
                  <a:lnTo>
                    <a:pt x="449323" y="183365"/>
                  </a:lnTo>
                  <a:lnTo>
                    <a:pt x="453377" y="191001"/>
                  </a:lnTo>
                  <a:lnTo>
                    <a:pt x="455780" y="196869"/>
                  </a:lnTo>
                  <a:lnTo>
                    <a:pt x="456967" y="203262"/>
                  </a:lnTo>
                  <a:lnTo>
                    <a:pt x="456873" y="210557"/>
                  </a:lnTo>
                  <a:lnTo>
                    <a:pt x="431052" y="244809"/>
                  </a:lnTo>
                  <a:lnTo>
                    <a:pt x="424691" y="245300"/>
                  </a:lnTo>
                  <a:lnTo>
                    <a:pt x="473818" y="245300"/>
                  </a:lnTo>
                  <a:lnTo>
                    <a:pt x="490456" y="176259"/>
                  </a:lnTo>
                  <a:lnTo>
                    <a:pt x="464623" y="176259"/>
                  </a:lnTo>
                  <a:lnTo>
                    <a:pt x="464095" y="175468"/>
                  </a:lnTo>
                  <a:close/>
                </a:path>
                <a:path w="798829" h="346710">
                  <a:moveTo>
                    <a:pt x="467499" y="164323"/>
                  </a:moveTo>
                  <a:lnTo>
                    <a:pt x="464623" y="176259"/>
                  </a:lnTo>
                  <a:lnTo>
                    <a:pt x="490456" y="176259"/>
                  </a:lnTo>
                  <a:lnTo>
                    <a:pt x="491915" y="170206"/>
                  </a:lnTo>
                  <a:lnTo>
                    <a:pt x="467499" y="164323"/>
                  </a:lnTo>
                  <a:close/>
                </a:path>
                <a:path w="798829" h="346710">
                  <a:moveTo>
                    <a:pt x="557918" y="184024"/>
                  </a:moveTo>
                  <a:lnTo>
                    <a:pt x="520246" y="198964"/>
                  </a:lnTo>
                  <a:lnTo>
                    <a:pt x="502744" y="241059"/>
                  </a:lnTo>
                  <a:lnTo>
                    <a:pt x="502755" y="252961"/>
                  </a:lnTo>
                  <a:lnTo>
                    <a:pt x="523121" y="288754"/>
                  </a:lnTo>
                  <a:lnTo>
                    <a:pt x="554267" y="299666"/>
                  </a:lnTo>
                  <a:lnTo>
                    <a:pt x="564229" y="299618"/>
                  </a:lnTo>
                  <a:lnTo>
                    <a:pt x="600847" y="279010"/>
                  </a:lnTo>
                  <a:lnTo>
                    <a:pt x="599268" y="277553"/>
                  </a:lnTo>
                  <a:lnTo>
                    <a:pt x="555730" y="277553"/>
                  </a:lnTo>
                  <a:lnTo>
                    <a:pt x="541840" y="274206"/>
                  </a:lnTo>
                  <a:lnTo>
                    <a:pt x="536047" y="270131"/>
                  </a:lnTo>
                  <a:lnTo>
                    <a:pt x="532277" y="263864"/>
                  </a:lnTo>
                  <a:lnTo>
                    <a:pt x="528523" y="257525"/>
                  </a:lnTo>
                  <a:lnTo>
                    <a:pt x="527366" y="249936"/>
                  </a:lnTo>
                  <a:lnTo>
                    <a:pt x="528807" y="241098"/>
                  </a:lnTo>
                  <a:lnTo>
                    <a:pt x="608177" y="241098"/>
                  </a:lnTo>
                  <a:lnTo>
                    <a:pt x="608259" y="233344"/>
                  </a:lnTo>
                  <a:lnTo>
                    <a:pt x="584295" y="233344"/>
                  </a:lnTo>
                  <a:lnTo>
                    <a:pt x="535246" y="221524"/>
                  </a:lnTo>
                  <a:lnTo>
                    <a:pt x="558510" y="206941"/>
                  </a:lnTo>
                  <a:lnTo>
                    <a:pt x="600668" y="206941"/>
                  </a:lnTo>
                  <a:lnTo>
                    <a:pt x="596623" y="201188"/>
                  </a:lnTo>
                  <a:lnTo>
                    <a:pt x="589129" y="194466"/>
                  </a:lnTo>
                  <a:lnTo>
                    <a:pt x="579967" y="189309"/>
                  </a:lnTo>
                  <a:lnTo>
                    <a:pt x="569136" y="185716"/>
                  </a:lnTo>
                  <a:lnTo>
                    <a:pt x="557918" y="184024"/>
                  </a:lnTo>
                  <a:close/>
                </a:path>
                <a:path w="798829" h="346710">
                  <a:moveTo>
                    <a:pt x="583001" y="262539"/>
                  </a:moveTo>
                  <a:lnTo>
                    <a:pt x="555730" y="277553"/>
                  </a:lnTo>
                  <a:lnTo>
                    <a:pt x="599268" y="277553"/>
                  </a:lnTo>
                  <a:lnTo>
                    <a:pt x="583001" y="262539"/>
                  </a:lnTo>
                  <a:close/>
                </a:path>
                <a:path w="798829" h="346710">
                  <a:moveTo>
                    <a:pt x="608177" y="241098"/>
                  </a:moveTo>
                  <a:lnTo>
                    <a:pt x="528807" y="241098"/>
                  </a:lnTo>
                  <a:lnTo>
                    <a:pt x="604550" y="259351"/>
                  </a:lnTo>
                  <a:lnTo>
                    <a:pt x="606045" y="253626"/>
                  </a:lnTo>
                  <a:lnTo>
                    <a:pt x="608177" y="241098"/>
                  </a:lnTo>
                  <a:close/>
                </a:path>
                <a:path w="798829" h="346710">
                  <a:moveTo>
                    <a:pt x="600668" y="206941"/>
                  </a:moveTo>
                  <a:lnTo>
                    <a:pt x="558510" y="206941"/>
                  </a:lnTo>
                  <a:lnTo>
                    <a:pt x="561403" y="207160"/>
                  </a:lnTo>
                  <a:lnTo>
                    <a:pt x="564370" y="207875"/>
                  </a:lnTo>
                  <a:lnTo>
                    <a:pt x="572940" y="211232"/>
                  </a:lnTo>
                  <a:lnTo>
                    <a:pt x="579117" y="216596"/>
                  </a:lnTo>
                  <a:lnTo>
                    <a:pt x="582902" y="223966"/>
                  </a:lnTo>
                  <a:lnTo>
                    <a:pt x="584295" y="233344"/>
                  </a:lnTo>
                  <a:lnTo>
                    <a:pt x="608259" y="233344"/>
                  </a:lnTo>
                  <a:lnTo>
                    <a:pt x="608260" y="229310"/>
                  </a:lnTo>
                  <a:lnTo>
                    <a:pt x="606385" y="218983"/>
                  </a:lnTo>
                  <a:lnTo>
                    <a:pt x="602448" y="209473"/>
                  </a:lnTo>
                  <a:lnTo>
                    <a:pt x="600668" y="206941"/>
                  </a:lnTo>
                  <a:close/>
                </a:path>
                <a:path w="798829" h="346710">
                  <a:moveTo>
                    <a:pt x="758430" y="168987"/>
                  </a:moveTo>
                  <a:lnTo>
                    <a:pt x="738839" y="189296"/>
                  </a:lnTo>
                  <a:lnTo>
                    <a:pt x="767812" y="196279"/>
                  </a:lnTo>
                  <a:lnTo>
                    <a:pt x="733136" y="340169"/>
                  </a:lnTo>
                  <a:lnTo>
                    <a:pt x="758421" y="346262"/>
                  </a:lnTo>
                  <a:lnTo>
                    <a:pt x="798796" y="178716"/>
                  </a:lnTo>
                  <a:lnTo>
                    <a:pt x="758430" y="168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07041" y="5946657"/>
              <a:ext cx="628015" cy="248920"/>
            </a:xfrm>
            <a:custGeom>
              <a:avLst/>
              <a:gdLst/>
              <a:ahLst/>
              <a:cxnLst/>
              <a:rect l="l" t="t" r="r" b="b"/>
              <a:pathLst>
                <a:path w="628014" h="248920">
                  <a:moveTo>
                    <a:pt x="40289" y="136872"/>
                  </a:moveTo>
                  <a:lnTo>
                    <a:pt x="15956" y="143090"/>
                  </a:lnTo>
                  <a:lnTo>
                    <a:pt x="42875" y="248424"/>
                  </a:lnTo>
                  <a:lnTo>
                    <a:pt x="67207" y="242206"/>
                  </a:lnTo>
                  <a:lnTo>
                    <a:pt x="40289" y="136872"/>
                  </a:lnTo>
                  <a:close/>
                </a:path>
                <a:path w="628014" h="248920">
                  <a:moveTo>
                    <a:pt x="17266" y="79390"/>
                  </a:moveTo>
                  <a:lnTo>
                    <a:pt x="8543" y="81620"/>
                  </a:lnTo>
                  <a:lnTo>
                    <a:pt x="5226" y="84119"/>
                  </a:lnTo>
                  <a:lnTo>
                    <a:pt x="610" y="91904"/>
                  </a:lnTo>
                  <a:lnTo>
                    <a:pt x="0" y="95977"/>
                  </a:lnTo>
                  <a:lnTo>
                    <a:pt x="2228" y="104700"/>
                  </a:lnTo>
                  <a:lnTo>
                    <a:pt x="4747" y="108089"/>
                  </a:lnTo>
                  <a:lnTo>
                    <a:pt x="12531" y="112705"/>
                  </a:lnTo>
                  <a:lnTo>
                    <a:pt x="16676" y="113297"/>
                  </a:lnTo>
                  <a:lnTo>
                    <a:pt x="25472" y="111050"/>
                  </a:lnTo>
                  <a:lnTo>
                    <a:pt x="28789" y="108551"/>
                  </a:lnTo>
                  <a:lnTo>
                    <a:pt x="31024" y="104677"/>
                  </a:lnTo>
                  <a:lnTo>
                    <a:pt x="33333" y="100784"/>
                  </a:lnTo>
                  <a:lnTo>
                    <a:pt x="33925" y="96639"/>
                  </a:lnTo>
                  <a:lnTo>
                    <a:pt x="31677" y="87843"/>
                  </a:lnTo>
                  <a:lnTo>
                    <a:pt x="29178" y="84526"/>
                  </a:lnTo>
                  <a:lnTo>
                    <a:pt x="25304" y="82290"/>
                  </a:lnTo>
                  <a:lnTo>
                    <a:pt x="21412" y="79982"/>
                  </a:lnTo>
                  <a:lnTo>
                    <a:pt x="17266" y="79390"/>
                  </a:lnTo>
                  <a:close/>
                </a:path>
                <a:path w="628014" h="248920">
                  <a:moveTo>
                    <a:pt x="95660" y="122722"/>
                  </a:moveTo>
                  <a:lnTo>
                    <a:pt x="71327" y="128940"/>
                  </a:lnTo>
                  <a:lnTo>
                    <a:pt x="98245" y="234274"/>
                  </a:lnTo>
                  <a:lnTo>
                    <a:pt x="122577" y="228056"/>
                  </a:lnTo>
                  <a:lnTo>
                    <a:pt x="108676" y="173658"/>
                  </a:lnTo>
                  <a:lnTo>
                    <a:pt x="106998" y="165864"/>
                  </a:lnTo>
                  <a:lnTo>
                    <a:pt x="106191" y="159028"/>
                  </a:lnTo>
                  <a:lnTo>
                    <a:pt x="106255" y="153151"/>
                  </a:lnTo>
                  <a:lnTo>
                    <a:pt x="107190" y="148231"/>
                  </a:lnTo>
                  <a:lnTo>
                    <a:pt x="109019" y="142311"/>
                  </a:lnTo>
                  <a:lnTo>
                    <a:pt x="113357" y="138476"/>
                  </a:lnTo>
                  <a:lnTo>
                    <a:pt x="120206" y="136725"/>
                  </a:lnTo>
                  <a:lnTo>
                    <a:pt x="166675" y="136669"/>
                  </a:lnTo>
                  <a:lnTo>
                    <a:pt x="167399" y="132730"/>
                  </a:lnTo>
                  <a:lnTo>
                    <a:pt x="167483" y="132455"/>
                  </a:lnTo>
                  <a:lnTo>
                    <a:pt x="98146" y="132455"/>
                  </a:lnTo>
                  <a:lnTo>
                    <a:pt x="95660" y="122722"/>
                  </a:lnTo>
                  <a:close/>
                </a:path>
                <a:path w="628014" h="248920">
                  <a:moveTo>
                    <a:pt x="166675" y="136669"/>
                  </a:moveTo>
                  <a:lnTo>
                    <a:pt x="127752" y="136669"/>
                  </a:lnTo>
                  <a:lnTo>
                    <a:pt x="134169" y="140646"/>
                  </a:lnTo>
                  <a:lnTo>
                    <a:pt x="139456" y="148655"/>
                  </a:lnTo>
                  <a:lnTo>
                    <a:pt x="143614" y="160698"/>
                  </a:lnTo>
                  <a:lnTo>
                    <a:pt x="158482" y="218880"/>
                  </a:lnTo>
                  <a:lnTo>
                    <a:pt x="182923" y="212634"/>
                  </a:lnTo>
                  <a:lnTo>
                    <a:pt x="169021" y="158237"/>
                  </a:lnTo>
                  <a:lnTo>
                    <a:pt x="167314" y="150357"/>
                  </a:lnTo>
                  <a:lnTo>
                    <a:pt x="166474" y="143479"/>
                  </a:lnTo>
                  <a:lnTo>
                    <a:pt x="166503" y="137603"/>
                  </a:lnTo>
                  <a:lnTo>
                    <a:pt x="166675" y="136669"/>
                  </a:lnTo>
                  <a:close/>
                </a:path>
                <a:path w="628014" h="248920">
                  <a:moveTo>
                    <a:pt x="221353" y="119941"/>
                  </a:moveTo>
                  <a:lnTo>
                    <a:pt x="185887" y="119941"/>
                  </a:lnTo>
                  <a:lnTo>
                    <a:pt x="190576" y="121008"/>
                  </a:lnTo>
                  <a:lnTo>
                    <a:pt x="194186" y="124617"/>
                  </a:lnTo>
                  <a:lnTo>
                    <a:pt x="197705" y="128172"/>
                  </a:lnTo>
                  <a:lnTo>
                    <a:pt x="200756" y="134997"/>
                  </a:lnTo>
                  <a:lnTo>
                    <a:pt x="218287" y="203597"/>
                  </a:lnTo>
                  <a:lnTo>
                    <a:pt x="242727" y="197351"/>
                  </a:lnTo>
                  <a:lnTo>
                    <a:pt x="226090" y="132248"/>
                  </a:lnTo>
                  <a:lnTo>
                    <a:pt x="221353" y="119941"/>
                  </a:lnTo>
                  <a:close/>
                </a:path>
                <a:path w="628014" h="248920">
                  <a:moveTo>
                    <a:pt x="128923" y="112147"/>
                  </a:moveTo>
                  <a:lnTo>
                    <a:pt x="98146" y="132455"/>
                  </a:lnTo>
                  <a:lnTo>
                    <a:pt x="167483" y="132455"/>
                  </a:lnTo>
                  <a:lnTo>
                    <a:pt x="169174" y="126900"/>
                  </a:lnTo>
                  <a:lnTo>
                    <a:pt x="173414" y="123128"/>
                  </a:lnTo>
                  <a:lnTo>
                    <a:pt x="179024" y="121695"/>
                  </a:lnTo>
                  <a:lnTo>
                    <a:pt x="152425" y="121695"/>
                  </a:lnTo>
                  <a:lnTo>
                    <a:pt x="145026" y="116327"/>
                  </a:lnTo>
                  <a:lnTo>
                    <a:pt x="137193" y="113145"/>
                  </a:lnTo>
                  <a:lnTo>
                    <a:pt x="128923" y="112147"/>
                  </a:lnTo>
                  <a:close/>
                </a:path>
                <a:path w="628014" h="248920">
                  <a:moveTo>
                    <a:pt x="195739" y="96909"/>
                  </a:moveTo>
                  <a:lnTo>
                    <a:pt x="156897" y="113335"/>
                  </a:lnTo>
                  <a:lnTo>
                    <a:pt x="152425" y="121695"/>
                  </a:lnTo>
                  <a:lnTo>
                    <a:pt x="179024" y="121695"/>
                  </a:lnTo>
                  <a:lnTo>
                    <a:pt x="185887" y="119941"/>
                  </a:lnTo>
                  <a:lnTo>
                    <a:pt x="221353" y="119941"/>
                  </a:lnTo>
                  <a:lnTo>
                    <a:pt x="219042" y="113938"/>
                  </a:lnTo>
                  <a:lnTo>
                    <a:pt x="208925" y="102158"/>
                  </a:lnTo>
                  <a:lnTo>
                    <a:pt x="195739" y="96909"/>
                  </a:lnTo>
                  <a:close/>
                </a:path>
                <a:path w="628014" h="248920">
                  <a:moveTo>
                    <a:pt x="299783" y="68456"/>
                  </a:moveTo>
                  <a:lnTo>
                    <a:pt x="264913" y="85820"/>
                  </a:lnTo>
                  <a:lnTo>
                    <a:pt x="253054" y="126171"/>
                  </a:lnTo>
                  <a:lnTo>
                    <a:pt x="255069" y="137746"/>
                  </a:lnTo>
                  <a:lnTo>
                    <a:pt x="279516" y="174356"/>
                  </a:lnTo>
                  <a:lnTo>
                    <a:pt x="308970" y="182598"/>
                  </a:lnTo>
                  <a:lnTo>
                    <a:pt x="319672" y="180914"/>
                  </a:lnTo>
                  <a:lnTo>
                    <a:pt x="327958" y="177861"/>
                  </a:lnTo>
                  <a:lnTo>
                    <a:pt x="335510" y="173123"/>
                  </a:lnTo>
                  <a:lnTo>
                    <a:pt x="342329" y="166700"/>
                  </a:lnTo>
                  <a:lnTo>
                    <a:pt x="347063" y="160393"/>
                  </a:lnTo>
                  <a:lnTo>
                    <a:pt x="309359" y="160393"/>
                  </a:lnTo>
                  <a:lnTo>
                    <a:pt x="301524" y="158956"/>
                  </a:lnTo>
                  <a:lnTo>
                    <a:pt x="278725" y="124457"/>
                  </a:lnTo>
                  <a:lnTo>
                    <a:pt x="278694" y="117826"/>
                  </a:lnTo>
                  <a:lnTo>
                    <a:pt x="279848" y="111497"/>
                  </a:lnTo>
                  <a:lnTo>
                    <a:pt x="307227" y="89559"/>
                  </a:lnTo>
                  <a:lnTo>
                    <a:pt x="356810" y="89559"/>
                  </a:lnTo>
                  <a:lnTo>
                    <a:pt x="353476" y="76509"/>
                  </a:lnTo>
                  <a:lnTo>
                    <a:pt x="327439" y="76509"/>
                  </a:lnTo>
                  <a:lnTo>
                    <a:pt x="318209" y="71811"/>
                  </a:lnTo>
                  <a:lnTo>
                    <a:pt x="308991" y="69127"/>
                  </a:lnTo>
                  <a:lnTo>
                    <a:pt x="299783" y="68456"/>
                  </a:lnTo>
                  <a:close/>
                </a:path>
                <a:path w="628014" h="248920">
                  <a:moveTo>
                    <a:pt x="374452" y="158592"/>
                  </a:moveTo>
                  <a:lnTo>
                    <a:pt x="348415" y="158592"/>
                  </a:lnTo>
                  <a:lnTo>
                    <a:pt x="351233" y="169623"/>
                  </a:lnTo>
                  <a:lnTo>
                    <a:pt x="375674" y="163377"/>
                  </a:lnTo>
                  <a:lnTo>
                    <a:pt x="374452" y="158592"/>
                  </a:lnTo>
                  <a:close/>
                </a:path>
                <a:path w="628014" h="248920">
                  <a:moveTo>
                    <a:pt x="356810" y="89559"/>
                  </a:moveTo>
                  <a:lnTo>
                    <a:pt x="307227" y="89559"/>
                  </a:lnTo>
                  <a:lnTo>
                    <a:pt x="313397" y="89862"/>
                  </a:lnTo>
                  <a:lnTo>
                    <a:pt x="319245" y="91499"/>
                  </a:lnTo>
                  <a:lnTo>
                    <a:pt x="340634" y="124002"/>
                  </a:lnTo>
                  <a:lnTo>
                    <a:pt x="340621" y="131389"/>
                  </a:lnTo>
                  <a:lnTo>
                    <a:pt x="309359" y="160393"/>
                  </a:lnTo>
                  <a:lnTo>
                    <a:pt x="347063" y="160393"/>
                  </a:lnTo>
                  <a:lnTo>
                    <a:pt x="348415" y="158592"/>
                  </a:lnTo>
                  <a:lnTo>
                    <a:pt x="374452" y="158592"/>
                  </a:lnTo>
                  <a:lnTo>
                    <a:pt x="356810" y="89559"/>
                  </a:lnTo>
                  <a:close/>
                </a:path>
                <a:path w="628014" h="248920">
                  <a:moveTo>
                    <a:pt x="348757" y="58043"/>
                  </a:moveTo>
                  <a:lnTo>
                    <a:pt x="324316" y="64289"/>
                  </a:lnTo>
                  <a:lnTo>
                    <a:pt x="327439" y="76509"/>
                  </a:lnTo>
                  <a:lnTo>
                    <a:pt x="353476" y="76509"/>
                  </a:lnTo>
                  <a:lnTo>
                    <a:pt x="348757" y="58043"/>
                  </a:lnTo>
                  <a:close/>
                </a:path>
                <a:path w="628014" h="248920">
                  <a:moveTo>
                    <a:pt x="433513" y="163343"/>
                  </a:moveTo>
                  <a:lnTo>
                    <a:pt x="409073" y="169589"/>
                  </a:lnTo>
                  <a:lnTo>
                    <a:pt x="413393" y="178889"/>
                  </a:lnTo>
                  <a:lnTo>
                    <a:pt x="418914" y="186688"/>
                  </a:lnTo>
                  <a:lnTo>
                    <a:pt x="425635" y="192984"/>
                  </a:lnTo>
                  <a:lnTo>
                    <a:pt x="433557" y="197779"/>
                  </a:lnTo>
                  <a:lnTo>
                    <a:pt x="442106" y="200887"/>
                  </a:lnTo>
                  <a:lnTo>
                    <a:pt x="451226" y="202336"/>
                  </a:lnTo>
                  <a:lnTo>
                    <a:pt x="460915" y="202129"/>
                  </a:lnTo>
                  <a:lnTo>
                    <a:pt x="500261" y="182979"/>
                  </a:lnTo>
                  <a:lnTo>
                    <a:pt x="502530" y="179488"/>
                  </a:lnTo>
                  <a:lnTo>
                    <a:pt x="458837" y="179488"/>
                  </a:lnTo>
                  <a:lnTo>
                    <a:pt x="452418" y="179163"/>
                  </a:lnTo>
                  <a:lnTo>
                    <a:pt x="446549" y="177386"/>
                  </a:lnTo>
                  <a:lnTo>
                    <a:pt x="441231" y="174159"/>
                  </a:lnTo>
                  <a:lnTo>
                    <a:pt x="438350" y="171900"/>
                  </a:lnTo>
                  <a:lnTo>
                    <a:pt x="435777" y="168294"/>
                  </a:lnTo>
                  <a:lnTo>
                    <a:pt x="433513" y="163343"/>
                  </a:lnTo>
                  <a:close/>
                </a:path>
                <a:path w="628014" h="248920">
                  <a:moveTo>
                    <a:pt x="506309" y="124060"/>
                  </a:moveTo>
                  <a:lnTo>
                    <a:pt x="480387" y="124060"/>
                  </a:lnTo>
                  <a:lnTo>
                    <a:pt x="484146" y="138768"/>
                  </a:lnTo>
                  <a:lnTo>
                    <a:pt x="486140" y="153530"/>
                  </a:lnTo>
                  <a:lnTo>
                    <a:pt x="483748" y="165050"/>
                  </a:lnTo>
                  <a:lnTo>
                    <a:pt x="476971" y="173328"/>
                  </a:lnTo>
                  <a:lnTo>
                    <a:pt x="465808" y="178362"/>
                  </a:lnTo>
                  <a:lnTo>
                    <a:pt x="458837" y="179488"/>
                  </a:lnTo>
                  <a:lnTo>
                    <a:pt x="502530" y="179488"/>
                  </a:lnTo>
                  <a:lnTo>
                    <a:pt x="506230" y="173793"/>
                  </a:lnTo>
                  <a:lnTo>
                    <a:pt x="509822" y="166807"/>
                  </a:lnTo>
                  <a:lnTo>
                    <a:pt x="511469" y="159128"/>
                  </a:lnTo>
                  <a:lnTo>
                    <a:pt x="511173" y="150755"/>
                  </a:lnTo>
                  <a:lnTo>
                    <a:pt x="508368" y="132117"/>
                  </a:lnTo>
                  <a:lnTo>
                    <a:pt x="506309" y="124060"/>
                  </a:lnTo>
                  <a:close/>
                </a:path>
                <a:path w="628014" h="248920">
                  <a:moveTo>
                    <a:pt x="432410" y="34541"/>
                  </a:moveTo>
                  <a:lnTo>
                    <a:pt x="396022" y="53093"/>
                  </a:lnTo>
                  <a:lnTo>
                    <a:pt x="385364" y="82790"/>
                  </a:lnTo>
                  <a:lnTo>
                    <a:pt x="385562" y="93626"/>
                  </a:lnTo>
                  <a:lnTo>
                    <a:pt x="403322" y="134012"/>
                  </a:lnTo>
                  <a:lnTo>
                    <a:pt x="440234" y="149068"/>
                  </a:lnTo>
                  <a:lnTo>
                    <a:pt x="450757" y="147416"/>
                  </a:lnTo>
                  <a:lnTo>
                    <a:pt x="459705" y="144142"/>
                  </a:lnTo>
                  <a:lnTo>
                    <a:pt x="467627" y="139159"/>
                  </a:lnTo>
                  <a:lnTo>
                    <a:pt x="474521" y="132464"/>
                  </a:lnTo>
                  <a:lnTo>
                    <a:pt x="479388" y="125492"/>
                  </a:lnTo>
                  <a:lnTo>
                    <a:pt x="443311" y="125492"/>
                  </a:lnTo>
                  <a:lnTo>
                    <a:pt x="436989" y="125099"/>
                  </a:lnTo>
                  <a:lnTo>
                    <a:pt x="411056" y="91158"/>
                  </a:lnTo>
                  <a:lnTo>
                    <a:pt x="410808" y="84525"/>
                  </a:lnTo>
                  <a:lnTo>
                    <a:pt x="411639" y="78336"/>
                  </a:lnTo>
                  <a:lnTo>
                    <a:pt x="413548" y="72592"/>
                  </a:lnTo>
                  <a:lnTo>
                    <a:pt x="417132" y="64379"/>
                  </a:lnTo>
                  <a:lnTo>
                    <a:pt x="423539" y="59094"/>
                  </a:lnTo>
                  <a:lnTo>
                    <a:pt x="441420" y="54525"/>
                  </a:lnTo>
                  <a:lnTo>
                    <a:pt x="488540" y="54525"/>
                  </a:lnTo>
                  <a:lnTo>
                    <a:pt x="485444" y="42410"/>
                  </a:lnTo>
                  <a:lnTo>
                    <a:pt x="459522" y="42410"/>
                  </a:lnTo>
                  <a:lnTo>
                    <a:pt x="450850" y="37721"/>
                  </a:lnTo>
                  <a:lnTo>
                    <a:pt x="441812" y="35098"/>
                  </a:lnTo>
                  <a:lnTo>
                    <a:pt x="432410" y="34541"/>
                  </a:lnTo>
                  <a:close/>
                </a:path>
                <a:path w="628014" h="248920">
                  <a:moveTo>
                    <a:pt x="488540" y="54525"/>
                  </a:moveTo>
                  <a:lnTo>
                    <a:pt x="441420" y="54525"/>
                  </a:lnTo>
                  <a:lnTo>
                    <a:pt x="449323" y="55846"/>
                  </a:lnTo>
                  <a:lnTo>
                    <a:pt x="456477" y="60700"/>
                  </a:lnTo>
                  <a:lnTo>
                    <a:pt x="472448" y="96711"/>
                  </a:lnTo>
                  <a:lnTo>
                    <a:pt x="471540" y="102876"/>
                  </a:lnTo>
                  <a:lnTo>
                    <a:pt x="443311" y="125492"/>
                  </a:lnTo>
                  <a:lnTo>
                    <a:pt x="479388" y="125492"/>
                  </a:lnTo>
                  <a:lnTo>
                    <a:pt x="480387" y="124060"/>
                  </a:lnTo>
                  <a:lnTo>
                    <a:pt x="506309" y="124060"/>
                  </a:lnTo>
                  <a:lnTo>
                    <a:pt x="488540" y="54525"/>
                  </a:lnTo>
                  <a:close/>
                </a:path>
                <a:path w="628014" h="248920">
                  <a:moveTo>
                    <a:pt x="480815" y="24296"/>
                  </a:moveTo>
                  <a:lnTo>
                    <a:pt x="456482" y="30514"/>
                  </a:lnTo>
                  <a:lnTo>
                    <a:pt x="459522" y="42410"/>
                  </a:lnTo>
                  <a:lnTo>
                    <a:pt x="485444" y="42410"/>
                  </a:lnTo>
                  <a:lnTo>
                    <a:pt x="480815" y="24296"/>
                  </a:lnTo>
                  <a:close/>
                </a:path>
                <a:path w="628014" h="248920">
                  <a:moveTo>
                    <a:pt x="567577" y="0"/>
                  </a:moveTo>
                  <a:lnTo>
                    <a:pt x="529072" y="17990"/>
                  </a:lnTo>
                  <a:lnTo>
                    <a:pt x="517412" y="47086"/>
                  </a:lnTo>
                  <a:lnTo>
                    <a:pt x="517553" y="58456"/>
                  </a:lnTo>
                  <a:lnTo>
                    <a:pt x="535986" y="100722"/>
                  </a:lnTo>
                  <a:lnTo>
                    <a:pt x="574610" y="114757"/>
                  </a:lnTo>
                  <a:lnTo>
                    <a:pt x="586059" y="112839"/>
                  </a:lnTo>
                  <a:lnTo>
                    <a:pt x="617406" y="92871"/>
                  </a:lnTo>
                  <a:lnTo>
                    <a:pt x="573582" y="92871"/>
                  </a:lnTo>
                  <a:lnTo>
                    <a:pt x="566557" y="91978"/>
                  </a:lnTo>
                  <a:lnTo>
                    <a:pt x="554010" y="84355"/>
                  </a:lnTo>
                  <a:lnTo>
                    <a:pt x="549438" y="78188"/>
                  </a:lnTo>
                  <a:lnTo>
                    <a:pt x="546578" y="69702"/>
                  </a:lnTo>
                  <a:lnTo>
                    <a:pt x="622065" y="50412"/>
                  </a:lnTo>
                  <a:lnTo>
                    <a:pt x="621824" y="49389"/>
                  </a:lnTo>
                  <a:lnTo>
                    <a:pt x="543116" y="49389"/>
                  </a:lnTo>
                  <a:lnTo>
                    <a:pt x="543135" y="46158"/>
                  </a:lnTo>
                  <a:lnTo>
                    <a:pt x="571619" y="22663"/>
                  </a:lnTo>
                  <a:lnTo>
                    <a:pt x="611616" y="22663"/>
                  </a:lnTo>
                  <a:lnTo>
                    <a:pt x="611420" y="22285"/>
                  </a:lnTo>
                  <a:lnTo>
                    <a:pt x="604806" y="13873"/>
                  </a:lnTo>
                  <a:lnTo>
                    <a:pt x="596879" y="7308"/>
                  </a:lnTo>
                  <a:lnTo>
                    <a:pt x="587855" y="2709"/>
                  </a:lnTo>
                  <a:lnTo>
                    <a:pt x="578087" y="273"/>
                  </a:lnTo>
                  <a:lnTo>
                    <a:pt x="567577" y="0"/>
                  </a:lnTo>
                  <a:close/>
                </a:path>
                <a:path w="628014" h="248920">
                  <a:moveTo>
                    <a:pt x="604508" y="63309"/>
                  </a:moveTo>
                  <a:lnTo>
                    <a:pt x="573582" y="92871"/>
                  </a:lnTo>
                  <a:lnTo>
                    <a:pt x="617406" y="92871"/>
                  </a:lnTo>
                  <a:lnTo>
                    <a:pt x="618931" y="90748"/>
                  </a:lnTo>
                  <a:lnTo>
                    <a:pt x="624025" y="81228"/>
                  </a:lnTo>
                  <a:lnTo>
                    <a:pt x="626195" y="75739"/>
                  </a:lnTo>
                  <a:lnTo>
                    <a:pt x="627985" y="69521"/>
                  </a:lnTo>
                  <a:lnTo>
                    <a:pt x="604508" y="63309"/>
                  </a:lnTo>
                  <a:close/>
                </a:path>
                <a:path w="628014" h="248920">
                  <a:moveTo>
                    <a:pt x="611616" y="22663"/>
                  </a:moveTo>
                  <a:lnTo>
                    <a:pt x="571619" y="22663"/>
                  </a:lnTo>
                  <a:lnTo>
                    <a:pt x="579588" y="24515"/>
                  </a:lnTo>
                  <a:lnTo>
                    <a:pt x="586381" y="29260"/>
                  </a:lnTo>
                  <a:lnTo>
                    <a:pt x="591997" y="36897"/>
                  </a:lnTo>
                  <a:lnTo>
                    <a:pt x="543116" y="49389"/>
                  </a:lnTo>
                  <a:lnTo>
                    <a:pt x="621824" y="49389"/>
                  </a:lnTo>
                  <a:lnTo>
                    <a:pt x="620708" y="44652"/>
                  </a:lnTo>
                  <a:lnTo>
                    <a:pt x="616721" y="32545"/>
                  </a:lnTo>
                  <a:lnTo>
                    <a:pt x="611616" y="2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00504" y="5835799"/>
              <a:ext cx="137696" cy="18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170" y="360045"/>
            <a:ext cx="46494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多视图几何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的关键问题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557020"/>
            <a:ext cx="8431530" cy="34474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摄像机几何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：已知两个图像间的对应点，求解摄像机内外参数矩阵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：通过二至多幅图寻找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场景坐标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对应关系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：已知一个图像中的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点，如何在另外一个图像中找到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p'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1095" y="76641"/>
            <a:ext cx="1570355" cy="105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b="0" i="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极几何</a:t>
            </a:r>
            <a:r>
              <a:rPr lang="zh-CN" altLang="en-US" dirty="0"/>
              <a:t> </a:t>
            </a:r>
            <a:br>
              <a:rPr lang="zh-CN" altLang="en-US" sz="3200" dirty="0"/>
            </a:br>
            <a:endParaRPr sz="3200" dirty="0"/>
          </a:p>
        </p:txBody>
      </p:sp>
      <p:sp>
        <p:nvSpPr>
          <p:cNvPr id="43" name="object 2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"/>
          <p:cNvSpPr/>
          <p:nvPr/>
        </p:nvSpPr>
        <p:spPr>
          <a:xfrm>
            <a:off x="4969018" y="2243105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5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"/>
          <p:cNvSpPr/>
          <p:nvPr/>
        </p:nvSpPr>
        <p:spPr>
          <a:xfrm>
            <a:off x="4969019" y="2243104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4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4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"/>
          <p:cNvSpPr/>
          <p:nvPr/>
        </p:nvSpPr>
        <p:spPr>
          <a:xfrm>
            <a:off x="3177684" y="528444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"/>
          <p:cNvSpPr/>
          <p:nvPr/>
        </p:nvSpPr>
        <p:spPr>
          <a:xfrm>
            <a:off x="3048000" y="1566034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/>
          <p:cNvSpPr/>
          <p:nvPr/>
        </p:nvSpPr>
        <p:spPr>
          <a:xfrm>
            <a:off x="4363482" y="945322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/>
          <p:cNvSpPr txBox="1"/>
          <p:nvPr/>
        </p:nvSpPr>
        <p:spPr>
          <a:xfrm>
            <a:off x="1745614" y="4293042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1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11"/>
          <p:cNvSpPr txBox="1"/>
          <p:nvPr/>
        </p:nvSpPr>
        <p:spPr>
          <a:xfrm>
            <a:off x="7278053" y="4259704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2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12"/>
          <p:cNvSpPr txBox="1"/>
          <p:nvPr/>
        </p:nvSpPr>
        <p:spPr>
          <a:xfrm>
            <a:off x="6403341" y="2627754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95" dirty="0">
                <a:latin typeface="Arial" panose="020B0604020202020204"/>
                <a:cs typeface="Arial" panose="020B0604020202020204"/>
              </a:rPr>
              <a:t>p</a:t>
            </a:r>
            <a:r>
              <a:rPr sz="2400" spc="250" dirty="0">
                <a:latin typeface="Arial" panose="020B0604020202020204"/>
                <a:cs typeface="Arial" panose="020B0604020202020204"/>
              </a:rPr>
              <a:t>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13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4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5"/>
          <p:cNvSpPr txBox="1"/>
          <p:nvPr/>
        </p:nvSpPr>
        <p:spPr>
          <a:xfrm>
            <a:off x="4196715" y="737041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60" dirty="0">
                <a:latin typeface="Arial" panose="020B0604020202020204"/>
                <a:cs typeface="Arial" panose="020B0604020202020204"/>
              </a:rPr>
              <a:t>P</a:t>
            </a:r>
          </a:p>
        </p:txBody>
      </p:sp>
      <p:sp>
        <p:nvSpPr>
          <p:cNvPr id="57" name="object 16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7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8"/>
          <p:cNvSpPr/>
          <p:nvPr/>
        </p:nvSpPr>
        <p:spPr>
          <a:xfrm>
            <a:off x="1905001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0" y="1490665"/>
                </a:lnTo>
                <a:lnTo>
                  <a:pt x="2052637" y="1987552"/>
                </a:lnTo>
                <a:lnTo>
                  <a:pt x="2052637" y="4968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9"/>
          <p:cNvSpPr/>
          <p:nvPr/>
        </p:nvSpPr>
        <p:spPr>
          <a:xfrm>
            <a:off x="1905000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8" y="496887"/>
                </a:lnTo>
                <a:lnTo>
                  <a:pt x="2052638" y="1987552"/>
                </a:lnTo>
                <a:lnTo>
                  <a:pt x="0" y="149066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0"/>
          <p:cNvSpPr txBox="1"/>
          <p:nvPr/>
        </p:nvSpPr>
        <p:spPr>
          <a:xfrm>
            <a:off x="2336165" y="2708399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0" dirty="0">
                <a:latin typeface="Arial" panose="020B0604020202020204"/>
                <a:cs typeface="Arial" panose="020B0604020202020204"/>
              </a:rPr>
              <a:t>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21"/>
          <p:cNvSpPr/>
          <p:nvPr/>
        </p:nvSpPr>
        <p:spPr>
          <a:xfrm>
            <a:off x="1676400" y="2912234"/>
            <a:ext cx="1981200" cy="1295400"/>
          </a:xfrm>
          <a:custGeom>
            <a:avLst/>
            <a:gdLst/>
            <a:ahLst/>
            <a:cxnLst/>
            <a:rect l="l" t="t" r="r" b="b"/>
            <a:pathLst>
              <a:path w="1981200" h="1295400">
                <a:moveTo>
                  <a:pt x="1219200" y="0"/>
                </a:moveTo>
                <a:lnTo>
                  <a:pt x="0" y="1295400"/>
                </a:lnTo>
                <a:lnTo>
                  <a:pt x="1981200" y="12954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2"/>
          <p:cNvSpPr/>
          <p:nvPr/>
        </p:nvSpPr>
        <p:spPr>
          <a:xfrm>
            <a:off x="1600200" y="2912234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76200" y="1295400"/>
                </a:moveTo>
                <a:lnTo>
                  <a:pt x="1295400" y="0"/>
                </a:lnTo>
                <a:lnTo>
                  <a:pt x="2057400" y="1295400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3"/>
          <p:cNvSpPr/>
          <p:nvPr/>
        </p:nvSpPr>
        <p:spPr>
          <a:xfrm>
            <a:off x="1616076" y="2932872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4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5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6"/>
          <p:cNvSpPr/>
          <p:nvPr/>
        </p:nvSpPr>
        <p:spPr>
          <a:xfrm>
            <a:off x="6172201" y="3058284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/>
          <p:cNvSpPr/>
          <p:nvPr/>
        </p:nvSpPr>
        <p:spPr>
          <a:xfrm>
            <a:off x="2895600" y="2912234"/>
            <a:ext cx="762000" cy="1295400"/>
          </a:xfrm>
          <a:custGeom>
            <a:avLst/>
            <a:gdLst/>
            <a:ahLst/>
            <a:cxnLst/>
            <a:rect l="l" t="t" r="r" b="b"/>
            <a:pathLst>
              <a:path w="762000" h="1295400">
                <a:moveTo>
                  <a:pt x="0" y="0"/>
                </a:moveTo>
                <a:lnTo>
                  <a:pt x="762000" y="12954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8"/>
          <p:cNvSpPr/>
          <p:nvPr/>
        </p:nvSpPr>
        <p:spPr>
          <a:xfrm>
            <a:off x="2816225" y="2851910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9"/>
          <p:cNvSpPr/>
          <p:nvPr/>
        </p:nvSpPr>
        <p:spPr>
          <a:xfrm>
            <a:off x="5562600" y="3064634"/>
            <a:ext cx="609600" cy="1143000"/>
          </a:xfrm>
          <a:custGeom>
            <a:avLst/>
            <a:gdLst/>
            <a:ahLst/>
            <a:cxnLst/>
            <a:rect l="l" t="t" r="r" b="b"/>
            <a:pathLst>
              <a:path w="609600" h="1143000">
                <a:moveTo>
                  <a:pt x="609600" y="0"/>
                </a:moveTo>
                <a:lnTo>
                  <a:pt x="0" y="11430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0"/>
          <p:cNvSpPr/>
          <p:nvPr/>
        </p:nvSpPr>
        <p:spPr>
          <a:xfrm>
            <a:off x="6089650" y="2975735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1"/>
          <p:cNvSpPr txBox="1"/>
          <p:nvPr/>
        </p:nvSpPr>
        <p:spPr>
          <a:xfrm>
            <a:off x="3583940" y="361835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32"/>
          <p:cNvSpPr txBox="1"/>
          <p:nvPr/>
        </p:nvSpPr>
        <p:spPr>
          <a:xfrm>
            <a:off x="5260340" y="3618354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4" dirty="0">
                <a:latin typeface="Arial" panose="020B0604020202020204"/>
                <a:cs typeface="Arial" panose="020B0604020202020204"/>
              </a:rPr>
              <a:t>e’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34"/>
          <p:cNvSpPr/>
          <p:nvPr/>
        </p:nvSpPr>
        <p:spPr>
          <a:xfrm>
            <a:off x="1676400" y="4207634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5"/>
          <p:cNvSpPr/>
          <p:nvPr/>
        </p:nvSpPr>
        <p:spPr>
          <a:xfrm>
            <a:off x="3962400" y="4207634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36"/>
          <p:cNvSpPr/>
          <p:nvPr/>
        </p:nvSpPr>
        <p:spPr>
          <a:xfrm>
            <a:off x="5562600" y="4207634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37"/>
          <p:cNvSpPr/>
          <p:nvPr/>
        </p:nvSpPr>
        <p:spPr>
          <a:xfrm>
            <a:off x="1533525" y="415683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8"/>
          <p:cNvSpPr/>
          <p:nvPr/>
        </p:nvSpPr>
        <p:spPr>
          <a:xfrm>
            <a:off x="7437438" y="4094922"/>
            <a:ext cx="166687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9"/>
          <p:cNvSpPr/>
          <p:nvPr/>
        </p:nvSpPr>
        <p:spPr>
          <a:xfrm>
            <a:off x="3562350" y="4112385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0"/>
          <p:cNvSpPr/>
          <p:nvPr/>
        </p:nvSpPr>
        <p:spPr>
          <a:xfrm>
            <a:off x="5491163" y="4063171"/>
            <a:ext cx="166687" cy="163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41"/>
          <p:cNvSpPr/>
          <p:nvPr/>
        </p:nvSpPr>
        <p:spPr>
          <a:xfrm>
            <a:off x="762000" y="4765940"/>
            <a:ext cx="7472045" cy="1938992"/>
          </a:xfrm>
          <a:custGeom>
            <a:avLst/>
            <a:gdLst/>
            <a:ahLst/>
            <a:cxnLst/>
            <a:rect l="l" t="t" r="r" b="b"/>
            <a:pathLst>
              <a:path w="8763000" h="1371600">
                <a:moveTo>
                  <a:pt x="0" y="1371600"/>
                </a:moveTo>
                <a:lnTo>
                  <a:pt x="8763000" y="1371600"/>
                </a:lnTo>
                <a:lnTo>
                  <a:pt x="87630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矩形 81"/>
          <p:cNvSpPr/>
          <p:nvPr/>
        </p:nvSpPr>
        <p:spPr>
          <a:xfrm>
            <a:off x="909955" y="48319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极平面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基线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极点：基线与极平面的交点，另一个摄像机中心的投影点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1833</Words>
  <Application>Microsoft Macintosh PowerPoint</Application>
  <PresentationFormat>全屏显示(4:3)</PresentationFormat>
  <Paragraphs>502</Paragraphs>
  <Slides>55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等线</vt:lpstr>
      <vt:lpstr>黑体</vt:lpstr>
      <vt:lpstr>Arial Unicode MS</vt:lpstr>
      <vt:lpstr>Heiti SC Medium</vt:lpstr>
      <vt:lpstr>Arial</vt:lpstr>
      <vt:lpstr>Calibri</vt:lpstr>
      <vt:lpstr>Cambria Math</vt:lpstr>
      <vt:lpstr>Lucida Sans</vt:lpstr>
      <vt:lpstr>Symbol</vt:lpstr>
      <vt:lpstr>Times New Roman</vt:lpstr>
      <vt:lpstr>Verdana</vt:lpstr>
      <vt:lpstr>Office Theme</vt:lpstr>
      <vt:lpstr>Lecture 5 极几何</vt:lpstr>
      <vt:lpstr>从单幅视图恢复结构</vt:lpstr>
      <vt:lpstr>从单幅视图恢复结构</vt:lpstr>
      <vt:lpstr>从单幅视图中恢复结构</vt:lpstr>
      <vt:lpstr>两只眼睛……</vt:lpstr>
      <vt:lpstr>两只眼睛……</vt:lpstr>
      <vt:lpstr>三角化</vt:lpstr>
      <vt:lpstr>多视图几何的关键问题</vt:lpstr>
      <vt:lpstr>极几何  </vt:lpstr>
      <vt:lpstr>极线的例子</vt:lpstr>
      <vt:lpstr>极几何特例：平行视图</vt:lpstr>
      <vt:lpstr>极几何特例：平行视图</vt:lpstr>
      <vt:lpstr>极几何特例2：极点不变</vt:lpstr>
      <vt:lpstr>极约束</vt:lpstr>
      <vt:lpstr>极几何</vt:lpstr>
      <vt:lpstr>极约束</vt:lpstr>
      <vt:lpstr>极约束</vt:lpstr>
      <vt:lpstr>极约束 </vt:lpstr>
      <vt:lpstr>两个摄像机之间的空间关系R, T</vt:lpstr>
      <vt:lpstr>极约束</vt:lpstr>
      <vt:lpstr>矩阵叉乘</vt:lpstr>
      <vt:lpstr>极约束</vt:lpstr>
      <vt:lpstr>极约束</vt:lpstr>
      <vt:lpstr>极约束</vt:lpstr>
      <vt:lpstr>极约束</vt:lpstr>
      <vt:lpstr>极约束</vt:lpstr>
      <vt:lpstr>极约束</vt:lpstr>
      <vt:lpstr>F为何有用</vt:lpstr>
      <vt:lpstr>F为何有用</vt:lpstr>
      <vt:lpstr>F的估计</vt:lpstr>
      <vt:lpstr>估计F</vt:lpstr>
      <vt:lpstr>估计F</vt:lpstr>
      <vt:lpstr>估计 F</vt:lpstr>
      <vt:lpstr>PowerPoint 演示文稿</vt:lpstr>
      <vt:lpstr>Fˆ 满足: pT Fˆ         p  0</vt:lpstr>
      <vt:lpstr>F  Fˆ  0</vt:lpstr>
      <vt:lpstr>PowerPoint 演示文稿</vt:lpstr>
      <vt:lpstr>Mean errors:  10.0pixel  9.1pixel</vt:lpstr>
      <vt:lpstr>PowerPoint 演示文稿</vt:lpstr>
      <vt:lpstr>8点法存在问题</vt:lpstr>
      <vt:lpstr>归一化</vt:lpstr>
      <vt:lpstr>归一化实例</vt:lpstr>
      <vt:lpstr>PowerPoint 演示文稿</vt:lpstr>
      <vt:lpstr>归一化八点算法</vt:lpstr>
      <vt:lpstr>Mean errors:  10.0pixel  9.1pixel</vt:lpstr>
      <vt:lpstr>Next lecture: Stereo systems</vt:lpstr>
      <vt:lpstr>例子：平行像平面</vt:lpstr>
      <vt:lpstr>平行像平面的本质矩阵</vt:lpstr>
      <vt:lpstr>例子：平行像平面</vt:lpstr>
      <vt:lpstr>例子：平行像平面</vt:lpstr>
      <vt:lpstr>例子：平行像平面</vt:lpstr>
      <vt:lpstr>例子：平行像平面</vt:lpstr>
      <vt:lpstr>应用：视图融合</vt:lpstr>
      <vt:lpstr>图像矫正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 Epipolar Geometry</dc:title>
  <dc:creator>石成功</dc:creator>
  <cp:lastModifiedBy>zhaozhaoran@outlook.com</cp:lastModifiedBy>
  <cp:revision>183</cp:revision>
  <dcterms:created xsi:type="dcterms:W3CDTF">2019-08-26T07:49:00Z</dcterms:created>
  <dcterms:modified xsi:type="dcterms:W3CDTF">2019-10-21T14:29:42Z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2052-11.1.0.9031</vt:lpwstr>
  </property>
</Properties>
</file>